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7" r:id="rId3"/>
    <p:sldId id="256" r:id="rId4"/>
    <p:sldId id="273" r:id="rId5"/>
    <p:sldId id="271" r:id="rId6"/>
    <p:sldId id="272" r:id="rId7"/>
    <p:sldId id="268" r:id="rId8"/>
    <p:sldId id="257" r:id="rId9"/>
    <p:sldId id="270" r:id="rId10"/>
    <p:sldId id="259" r:id="rId11"/>
    <p:sldId id="260" r:id="rId12"/>
    <p:sldId id="261" r:id="rId13"/>
    <p:sldId id="274" r:id="rId14"/>
    <p:sldId id="275" r:id="rId15"/>
    <p:sldId id="269" r:id="rId16"/>
    <p:sldId id="263" r:id="rId17"/>
    <p:sldId id="264" r:id="rId18"/>
    <p:sldId id="265" r:id="rId19"/>
    <p:sldId id="276" r:id="rId20"/>
    <p:sldId id="26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630" autoAdjust="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5C157-962B-4E97-91B2-AA739411B094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5AB7A-813A-41E0-9935-40C4B0CFC0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4DE64-8ACA-4C97-B152-6D2DBE139E62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453E-9EFD-4815-BF27-BA694C0AB6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0EE94-8617-4848-BF39-83996D8B4499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0CA4B-154B-4EF0-91E3-C2F3F1421E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21DE4-D7AE-4603-9971-C355B3F084AE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DD726-D78E-4A37-A9B2-67E9228B27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23C97-B46A-41EA-BD65-07A78EF46FA2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FBDA6-CFAF-42DD-9B23-02C032F28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24BD9-F3FA-48C0-AF69-A558EF6F30D5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7FD-F3B3-4E25-BA8E-99999E9135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3E9F5-C701-4C07-987C-70160176F49C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C8111-B945-49FA-9601-D17F7EDA02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4FA3B-4957-460B-927A-F71653BA2460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23414-28D1-4D2A-8BA1-28C97BB606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41D98-2205-4BA5-BD63-2317D87892CA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84198-87B1-4247-9348-0A74B5B5FB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E9D6A-E319-4331-8D70-14A9BF8692D5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7B0D7-57D6-4F42-BAD6-3AA172A35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55819-3766-4DD1-9FBA-6D898429153E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61AC4-C277-48E8-853A-94A6B92A22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B4C1DD-882A-4B7B-8552-2F99D0371FE4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9739FA-61E7-45F2-81F5-E348282FED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75" y="428625"/>
            <a:ext cx="7772400" cy="6024563"/>
          </a:xfrm>
        </p:spPr>
        <p:txBody>
          <a:bodyPr>
            <a:normAutofit/>
          </a:bodyPr>
          <a:lstStyle/>
          <a:p>
            <a:pPr algn="ctr" hangingPunct="0"/>
            <a:r>
              <a:rPr lang="ru-RU" sz="2200" b="1" smtClean="0">
                <a:solidFill>
                  <a:schemeClr val="tx1"/>
                </a:solidFill>
              </a:rPr>
              <a:t>ТЕМА </a:t>
            </a:r>
            <a:r>
              <a:rPr lang="en-US" sz="2200" b="1" smtClean="0">
                <a:solidFill>
                  <a:schemeClr val="tx1"/>
                </a:solidFill>
              </a:rPr>
              <a:t>I</a:t>
            </a:r>
            <a:r>
              <a:rPr lang="ru-RU" sz="2200" b="1" smtClean="0">
                <a:solidFill>
                  <a:schemeClr val="tx1"/>
                </a:solidFill>
              </a:rPr>
              <a:t>.</a:t>
            </a:r>
            <a:r>
              <a:rPr lang="ru-RU" sz="2200" smtClean="0">
                <a:solidFill>
                  <a:schemeClr val="tx1"/>
                </a:solidFill>
              </a:rPr>
              <a:t> </a:t>
            </a:r>
            <a:r>
              <a:rPr lang="ru-RU" sz="2200" b="1" smtClean="0">
                <a:solidFill>
                  <a:schemeClr val="tx1"/>
                </a:solidFill>
              </a:rPr>
              <a:t>ОБЩЕЕ ЯЗЫКОЗНАНИЕ КАК СПЕЦИФИЧЕСКАЯ ОБЛАСТЬ НАУКИ О ЯЗЫКЕ</a:t>
            </a:r>
            <a:r>
              <a:rPr lang="ru-RU" sz="2200" smtClean="0">
                <a:solidFill>
                  <a:schemeClr val="tx1"/>
                </a:solidFill>
              </a:rPr>
              <a:t>.</a:t>
            </a:r>
          </a:p>
          <a:p>
            <a:pPr hangingPunct="0"/>
            <a:r>
              <a:rPr lang="ru-RU" sz="2200" smtClean="0">
                <a:solidFill>
                  <a:schemeClr val="tx1"/>
                </a:solidFill>
              </a:rPr>
              <a:t> </a:t>
            </a:r>
          </a:p>
          <a:p>
            <a:pPr algn="ctr" hangingPunct="0"/>
            <a:r>
              <a:rPr lang="ru-RU" sz="2200" u="sng" smtClean="0">
                <a:solidFill>
                  <a:schemeClr val="tx1"/>
                </a:solidFill>
              </a:rPr>
              <a:t>План лекций</a:t>
            </a:r>
            <a:endParaRPr lang="ru-RU" sz="2200" smtClean="0">
              <a:solidFill>
                <a:schemeClr val="tx1"/>
              </a:solidFill>
            </a:endParaRPr>
          </a:p>
          <a:p>
            <a:pPr hangingPunct="0"/>
            <a:r>
              <a:rPr lang="ru-RU" sz="2200" smtClean="0">
                <a:solidFill>
                  <a:schemeClr val="tx1"/>
                </a:solidFill>
              </a:rPr>
              <a:t> </a:t>
            </a:r>
          </a:p>
          <a:p>
            <a:pPr hangingPunct="0">
              <a:lnSpc>
                <a:spcPct val="170000"/>
              </a:lnSpc>
            </a:pPr>
            <a:r>
              <a:rPr lang="ru-RU" sz="2200" b="1" smtClean="0">
                <a:solidFill>
                  <a:schemeClr val="tx1"/>
                </a:solidFill>
              </a:rPr>
              <a:t>1.  Языкознание как наука о языке, или что является объектом и предметом лингвистики.</a:t>
            </a:r>
          </a:p>
          <a:p>
            <a:pPr hangingPunct="0">
              <a:lnSpc>
                <a:spcPct val="170000"/>
              </a:lnSpc>
            </a:pPr>
            <a:r>
              <a:rPr lang="ru-RU" sz="2200" b="1" smtClean="0">
                <a:solidFill>
                  <a:schemeClr val="tx1"/>
                </a:solidFill>
              </a:rPr>
              <a:t>2. Общее и частное, теоретическое и прикладное языкознание; проблема лингвистических универсалий.</a:t>
            </a:r>
          </a:p>
          <a:p>
            <a:pPr hangingPunct="0">
              <a:lnSpc>
                <a:spcPct val="170000"/>
              </a:lnSpc>
            </a:pPr>
            <a:r>
              <a:rPr lang="ru-RU" sz="2200" b="1" smtClean="0">
                <a:solidFill>
                  <a:schemeClr val="tx1"/>
                </a:solidFill>
              </a:rPr>
              <a:t>3. Отличительные (парадигмальные) черты современной науки о языке.</a:t>
            </a:r>
          </a:p>
          <a:p>
            <a:pPr hangingPunct="0">
              <a:lnSpc>
                <a:spcPct val="170000"/>
              </a:lnSpc>
            </a:pPr>
            <a:r>
              <a:rPr lang="ru-RU" sz="1500" b="1" smtClean="0">
                <a:solidFill>
                  <a:schemeClr val="tx1"/>
                </a:solidFill>
              </a:rPr>
              <a:t>                                                                                                                                    </a:t>
            </a:r>
            <a:r>
              <a:rPr lang="en-US" sz="1500" smtClean="0">
                <a:solidFill>
                  <a:schemeClr val="tx1"/>
                </a:solidFill>
              </a:rPr>
              <a:t>©</a:t>
            </a:r>
            <a:r>
              <a:rPr lang="ru-RU" sz="1500" smtClean="0">
                <a:solidFill>
                  <a:schemeClr val="tx1"/>
                </a:solidFill>
              </a:rPr>
              <a:t> Милютина М.Г. </a:t>
            </a:r>
            <a:r>
              <a:rPr lang="ru-RU" sz="1500" b="1" smtClean="0">
                <a:solidFill>
                  <a:schemeClr val="tx1"/>
                </a:solidFill>
              </a:rPr>
              <a:t>         </a:t>
            </a:r>
          </a:p>
          <a:p>
            <a:endParaRPr lang="ru-RU" sz="13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643563"/>
            <a:ext cx="7772400" cy="357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0"/>
            <a:ext cx="7772400" cy="628650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i="1" dirty="0" smtClean="0">
                <a:solidFill>
                  <a:schemeClr val="tx1"/>
                </a:solidFill>
              </a:rPr>
              <a:t>«Языкознание  - это </a:t>
            </a:r>
            <a:r>
              <a:rPr lang="ru-RU" sz="1800" i="1" dirty="0">
                <a:solidFill>
                  <a:schemeClr val="tx1"/>
                </a:solidFill>
              </a:rPr>
              <a:t>наука о естественном человеческом языке вообще и обо всех языках мира как индивидуальных его </a:t>
            </a:r>
            <a:r>
              <a:rPr lang="ru-RU" sz="1800" i="1" dirty="0" smtClean="0">
                <a:solidFill>
                  <a:schemeClr val="tx1"/>
                </a:solidFill>
              </a:rPr>
              <a:t>представителях» </a:t>
            </a:r>
            <a:r>
              <a:rPr lang="ru-RU" sz="1800" i="1" dirty="0">
                <a:solidFill>
                  <a:schemeClr val="tx1"/>
                </a:solidFill>
              </a:rPr>
              <a:t>(</a:t>
            </a:r>
            <a:r>
              <a:rPr lang="ru-RU" sz="1800" i="1" dirty="0" err="1">
                <a:solidFill>
                  <a:schemeClr val="tx1"/>
                </a:solidFill>
              </a:rPr>
              <a:t>А.Е.Кибрик</a:t>
            </a:r>
            <a:r>
              <a:rPr lang="ru-RU" sz="1800" i="1" dirty="0" smtClean="0">
                <a:solidFill>
                  <a:schemeClr val="tx1"/>
                </a:solidFill>
              </a:rPr>
              <a:t>).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Цель  </a:t>
            </a:r>
            <a:r>
              <a:rPr lang="ru-RU" sz="1800" dirty="0">
                <a:solidFill>
                  <a:schemeClr val="tx1"/>
                </a:solidFill>
              </a:rPr>
              <a:t>лингвистики ‑ </a:t>
            </a:r>
            <a:r>
              <a:rPr lang="ru-RU" sz="1800" dirty="0" smtClean="0">
                <a:solidFill>
                  <a:schemeClr val="tx1"/>
                </a:solidFill>
              </a:rPr>
              <a:t>описать структуру </a:t>
            </a:r>
            <a:r>
              <a:rPr lang="ru-RU" sz="1800" dirty="0">
                <a:solidFill>
                  <a:schemeClr val="tx1"/>
                </a:solidFill>
              </a:rPr>
              <a:t>высказываний и таким образом создать теорию лингвистической структурной грамматики. 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</a:rPr>
              <a:t>Если предмет филологии ‑ это словесность, интерпретация языковых текстов, то языкознание ‑ это дисциплина, предназначенная для правильного прочтения текстов.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Представление </a:t>
            </a:r>
            <a:r>
              <a:rPr lang="ru-RU" sz="1800" dirty="0">
                <a:solidFill>
                  <a:schemeClr val="tx1"/>
                </a:solidFill>
              </a:rPr>
              <a:t>о предмете лингвистики зависит от того “образа языка”, который складывается и существует в определённый период развития человеческого общества и связан с господством того или иного взгляда на язык, направления, отсюда и разные определения языка, например, такие: 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just" fontAlgn="auto">
              <a:lnSpc>
                <a:spcPct val="16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</a:rPr>
              <a:t>  “</a:t>
            </a:r>
            <a:r>
              <a:rPr lang="ru-RU" sz="1800" b="1" i="1" dirty="0">
                <a:solidFill>
                  <a:schemeClr val="tx2">
                    <a:lumMod val="75000"/>
                  </a:schemeClr>
                </a:solidFill>
              </a:rPr>
              <a:t>Язык ‑ это тип и характер” (</a:t>
            </a:r>
            <a:r>
              <a:rPr lang="ru-RU" sz="1800" b="1" i="1" dirty="0" err="1">
                <a:solidFill>
                  <a:schemeClr val="tx2">
                    <a:lumMod val="75000"/>
                  </a:schemeClr>
                </a:solidFill>
              </a:rPr>
              <a:t>В.Матезиус</a:t>
            </a:r>
            <a:r>
              <a:rPr lang="ru-RU" sz="1800" b="1" i="1" dirty="0">
                <a:solidFill>
                  <a:schemeClr val="tx2">
                    <a:lumMod val="75000"/>
                  </a:schemeClr>
                </a:solidFill>
              </a:rPr>
              <a:t>); </a:t>
            </a:r>
            <a:endParaRPr lang="ru-RU" sz="18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 fontAlgn="auto">
              <a:lnSpc>
                <a:spcPct val="16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 “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Язык ‑ это явление в высшей степени социальное” (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</a:rPr>
              <a:t>А.Мейе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);</a:t>
            </a:r>
          </a:p>
          <a:p>
            <a:pPr algn="just" fontAlgn="auto">
              <a:lnSpc>
                <a:spcPct val="16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 “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Язык ‑ это сложная функциональная система” (</a:t>
            </a:r>
            <a:r>
              <a:rPr lang="ru-RU" sz="1800" b="1" dirty="0" err="1">
                <a:solidFill>
                  <a:schemeClr val="tx2">
                    <a:lumMod val="75000"/>
                  </a:schemeClr>
                </a:solidFill>
              </a:rPr>
              <a:t>В.Б.Касевич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) и др.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4313"/>
            <a:ext cx="7772400" cy="6143625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 hangingPunct="0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>
                <a:solidFill>
                  <a:schemeClr val="tx1"/>
                </a:solidFill>
              </a:rPr>
              <a:t>Определения языка бывают</a:t>
            </a:r>
            <a:r>
              <a:rPr lang="ru-RU" sz="1800" b="1" dirty="0" smtClean="0">
                <a:solidFill>
                  <a:schemeClr val="tx1"/>
                </a:solidFill>
              </a:rPr>
              <a:t>:</a:t>
            </a:r>
          </a:p>
          <a:p>
            <a:pPr fontAlgn="auto" hangingPunct="0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dirty="0">
              <a:solidFill>
                <a:schemeClr val="tx1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b="1" dirty="0">
                <a:solidFill>
                  <a:schemeClr val="tx1"/>
                </a:solidFill>
              </a:rPr>
              <a:t>Функциональные</a:t>
            </a:r>
            <a:r>
              <a:rPr lang="ru-RU" sz="1600" dirty="0">
                <a:solidFill>
                  <a:schemeClr val="tx1"/>
                </a:solidFill>
              </a:rPr>
              <a:t> (с точки зрения функций). Язык – это основное средство общения и передачи информации</a:t>
            </a:r>
            <a:r>
              <a:rPr lang="ru-RU" sz="1600" dirty="0" smtClean="0">
                <a:solidFill>
                  <a:schemeClr val="tx1"/>
                </a:solidFill>
              </a:rPr>
              <a:t>,</a:t>
            </a:r>
            <a:endParaRPr lang="ru-RU" sz="1600" dirty="0">
              <a:solidFill>
                <a:schemeClr val="tx1"/>
              </a:solidFill>
            </a:endParaRPr>
          </a:p>
          <a:p>
            <a:pPr marL="342900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b="1" dirty="0">
                <a:solidFill>
                  <a:schemeClr val="tx1"/>
                </a:solidFill>
              </a:rPr>
              <a:t>Ролевые</a:t>
            </a:r>
            <a:r>
              <a:rPr lang="ru-RU" sz="1600" dirty="0">
                <a:solidFill>
                  <a:schemeClr val="tx1"/>
                </a:solidFill>
              </a:rPr>
              <a:t> (связанные с участниками общения, индивидом, коллективом). Язык существует как общее коллективное знание, которое разделяют все члены коллектива, (идиолект – вариант языка, свойственный одному человеку),</a:t>
            </a:r>
          </a:p>
          <a:p>
            <a:pPr marL="342900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Таксономические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(таксономия – набор элементов). Язык – это набор единиц и правила их употребления, соединения.</a:t>
            </a:r>
          </a:p>
          <a:p>
            <a:pPr marL="342900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Семиотические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(семиотика - наука о знаках и знаковых системах). Язык – это система знаков, каждая единица – знак (язык имеет знаковую природу).</a:t>
            </a:r>
          </a:p>
          <a:p>
            <a:pPr marL="342900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Субстанциональные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(проблема соотношения в языке идеального и материального). Язык материален </a:t>
            </a:r>
            <a:r>
              <a:rPr lang="ru-RU" sz="1600" i="1" dirty="0">
                <a:solidFill>
                  <a:schemeClr val="tx1"/>
                </a:solidFill>
              </a:rPr>
              <a:t>– </a:t>
            </a:r>
            <a:r>
              <a:rPr lang="ru-RU" sz="1600" dirty="0">
                <a:solidFill>
                  <a:schemeClr val="tx1"/>
                </a:solidFill>
              </a:rPr>
              <a:t>имеет субстанцию (письменность), язык идеален – все, кроме звуков, имеет значение.</a:t>
            </a:r>
          </a:p>
          <a:p>
            <a:pPr marL="342900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Системно-структурные</a:t>
            </a:r>
            <a:r>
              <a:rPr lang="ru-RU" sz="1600" dirty="0">
                <a:solidFill>
                  <a:schemeClr val="tx1"/>
                </a:solidFill>
              </a:rPr>
              <a:t>. Язык – это система, он имеет структурно – уровневое строение, это упорядоченная структура единиц.</a:t>
            </a:r>
          </a:p>
          <a:p>
            <a:pPr marL="342900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b="1" dirty="0">
                <a:solidFill>
                  <a:schemeClr val="tx1"/>
                </a:solidFill>
              </a:rPr>
              <a:t>В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информационных </a:t>
            </a:r>
            <a:r>
              <a:rPr lang="ru-RU" sz="1600" dirty="0">
                <a:solidFill>
                  <a:schemeClr val="tx1"/>
                </a:solidFill>
              </a:rPr>
              <a:t>системах язык – это, прежде всего, код, система приведения в соответствие.</a:t>
            </a:r>
          </a:p>
          <a:p>
            <a:pPr marL="342900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b="1" dirty="0">
                <a:solidFill>
                  <a:schemeClr val="tx1"/>
                </a:solidFill>
              </a:rPr>
              <a:t>В рамках когнитивное направления </a:t>
            </a:r>
            <a:r>
              <a:rPr lang="ru-RU" sz="1600" dirty="0">
                <a:solidFill>
                  <a:schemeClr val="tx1"/>
                </a:solidFill>
              </a:rPr>
              <a:t>язык является основным средством а) формирования, б) обработки, в) хранения и г) передачи знаний.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313" y="0"/>
            <a:ext cx="8572500" cy="6858000"/>
          </a:xfrm>
        </p:spPr>
        <p:txBody>
          <a:bodyPr rtlCol="0">
            <a:normAutofit fontScale="77500" lnSpcReduction="20000"/>
          </a:bodyPr>
          <a:lstStyle/>
          <a:p>
            <a:pPr algn="just"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300" dirty="0">
                <a:solidFill>
                  <a:schemeClr val="tx1"/>
                </a:solidFill>
              </a:rPr>
              <a:t>В ходе развития лингвистических учений можно выделить шесть главных направлений, последовательно сменявших друг друга в качестве доминирующих: </a:t>
            </a:r>
            <a:r>
              <a:rPr lang="ru-RU" sz="2300" b="1" dirty="0">
                <a:solidFill>
                  <a:schemeClr val="tx1"/>
                </a:solidFill>
              </a:rPr>
              <a:t>логическое</a:t>
            </a:r>
            <a:r>
              <a:rPr lang="ru-RU" sz="2300" dirty="0">
                <a:solidFill>
                  <a:schemeClr val="tx1"/>
                </a:solidFill>
              </a:rPr>
              <a:t>,</a:t>
            </a:r>
            <a:r>
              <a:rPr lang="ru-RU" sz="2300" b="1" dirty="0">
                <a:solidFill>
                  <a:schemeClr val="tx1"/>
                </a:solidFill>
              </a:rPr>
              <a:t> психологическое</a:t>
            </a:r>
            <a:r>
              <a:rPr lang="ru-RU" sz="2300" dirty="0">
                <a:solidFill>
                  <a:schemeClr val="tx1"/>
                </a:solidFill>
              </a:rPr>
              <a:t>,</a:t>
            </a:r>
            <a:r>
              <a:rPr lang="ru-RU" sz="2300" b="1" dirty="0">
                <a:solidFill>
                  <a:schemeClr val="tx1"/>
                </a:solidFill>
              </a:rPr>
              <a:t> сравнительно-историческое</a:t>
            </a:r>
            <a:r>
              <a:rPr lang="ru-RU" sz="2300" dirty="0">
                <a:solidFill>
                  <a:schemeClr val="tx1"/>
                </a:solidFill>
              </a:rPr>
              <a:t>, </a:t>
            </a:r>
            <a:r>
              <a:rPr lang="ru-RU" sz="2300" b="1" dirty="0">
                <a:solidFill>
                  <a:schemeClr val="tx1"/>
                </a:solidFill>
              </a:rPr>
              <a:t>структурное, конструктивное</a:t>
            </a:r>
            <a:r>
              <a:rPr lang="ru-RU" sz="2300" dirty="0">
                <a:solidFill>
                  <a:schemeClr val="tx1"/>
                </a:solidFill>
              </a:rPr>
              <a:t>,</a:t>
            </a:r>
            <a:r>
              <a:rPr lang="ru-RU" sz="2300" b="1" dirty="0">
                <a:solidFill>
                  <a:schemeClr val="tx1"/>
                </a:solidFill>
              </a:rPr>
              <a:t> философское</a:t>
            </a:r>
            <a:r>
              <a:rPr lang="ru-RU" sz="2300" dirty="0" smtClean="0">
                <a:solidFill>
                  <a:schemeClr val="tx1"/>
                </a:solidFill>
              </a:rPr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300" dirty="0">
              <a:solidFill>
                <a:schemeClr val="tx1"/>
              </a:solidFill>
            </a:endParaRPr>
          </a:p>
          <a:p>
            <a:pPr algn="just" fontAlgn="auto" hangingPunct="0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300" dirty="0">
                <a:solidFill>
                  <a:schemeClr val="tx1"/>
                </a:solidFill>
              </a:rPr>
              <a:t>На фоне этих направлений, сменявших друг друга, можно выделить, по мысли Ю.С.Степанова, следующие “образы языка” (Степанов Ю.С. Изменчивый “образ языка” в науке ХХ в. // Язык и наука конца 20 в. М., 1996</a:t>
            </a:r>
            <a:r>
              <a:rPr lang="ru-RU" sz="2300" dirty="0" smtClean="0">
                <a:solidFill>
                  <a:schemeClr val="tx1"/>
                </a:solidFill>
              </a:rPr>
              <a:t>), находящиеся </a:t>
            </a:r>
            <a:r>
              <a:rPr lang="ru-RU" sz="2300" dirty="0">
                <a:solidFill>
                  <a:schemeClr val="tx1"/>
                </a:solidFill>
              </a:rPr>
              <a:t>один по отношению к другому в антитезе</a:t>
            </a:r>
            <a:r>
              <a:rPr lang="ru-RU" sz="2300" dirty="0" smtClean="0">
                <a:solidFill>
                  <a:schemeClr val="tx1"/>
                </a:solidFill>
              </a:rPr>
              <a:t>:</a:t>
            </a:r>
          </a:p>
          <a:p>
            <a:pPr algn="just" fontAlgn="auto" hangingPunct="0">
              <a:spcAft>
                <a:spcPts val="0"/>
              </a:spcAft>
              <a:buFont typeface="Arial" pitchFamily="34" charset="0"/>
              <a:buNone/>
              <a:defRPr/>
            </a:pPr>
            <a:endParaRPr lang="ru-RU" sz="2100" dirty="0">
              <a:solidFill>
                <a:schemeClr val="tx1"/>
              </a:solidFill>
            </a:endParaRPr>
          </a:p>
          <a:p>
            <a:pPr fontAlgn="auto" hangingPunct="0">
              <a:lnSpc>
                <a:spcPct val="16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1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300" b="1" dirty="0" smtClean="0">
                <a:solidFill>
                  <a:schemeClr val="accent3">
                    <a:lumMod val="50000"/>
                  </a:schemeClr>
                </a:solidFill>
              </a:rPr>
              <a:t>язык как единое универсальное средство, способ выражения мысли</a:t>
            </a:r>
            <a:r>
              <a:rPr lang="ru-RU" sz="2100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  <a:r>
              <a:rPr lang="ru-RU" sz="2100" b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</a:p>
          <a:p>
            <a:pPr fontAlgn="auto" hangingPunct="0">
              <a:lnSpc>
                <a:spcPct val="16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300" b="1" dirty="0" smtClean="0">
                <a:solidFill>
                  <a:schemeClr val="accent3">
                    <a:lumMod val="50000"/>
                  </a:schemeClr>
                </a:solidFill>
              </a:rPr>
              <a:t>язык как язык индивида, как акт индивидуального речевого     творчества</a:t>
            </a:r>
            <a:r>
              <a:rPr lang="ru-RU" sz="2300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pPr fontAlgn="auto" hangingPunct="0">
              <a:lnSpc>
                <a:spcPct val="16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300" b="1" dirty="0" smtClean="0">
                <a:solidFill>
                  <a:schemeClr val="accent3">
                    <a:lumMod val="50000"/>
                  </a:schemeClr>
                </a:solidFill>
              </a:rPr>
              <a:t>  язык как член языковой семьи</a:t>
            </a:r>
            <a:r>
              <a:rPr lang="ru-RU" sz="2300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pPr fontAlgn="auto" hangingPunct="0">
              <a:lnSpc>
                <a:spcPct val="16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300" b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ru-RU" sz="2300" b="1" dirty="0">
                <a:solidFill>
                  <a:schemeClr val="accent3">
                    <a:lumMod val="50000"/>
                  </a:schemeClr>
                </a:solidFill>
              </a:rPr>
              <a:t>язык как структура и система</a:t>
            </a:r>
            <a:r>
              <a:rPr lang="ru-RU" sz="2300" dirty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pPr fontAlgn="auto" hangingPunct="0">
              <a:lnSpc>
                <a:spcPct val="16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300" b="1" dirty="0" smtClean="0">
                <a:solidFill>
                  <a:schemeClr val="accent3">
                    <a:lumMod val="50000"/>
                  </a:schemeClr>
                </a:solidFill>
              </a:rPr>
              <a:t>  язык </a:t>
            </a:r>
            <a:r>
              <a:rPr lang="ru-RU" sz="2300" b="1" dirty="0">
                <a:solidFill>
                  <a:schemeClr val="accent3">
                    <a:lumMod val="50000"/>
                  </a:schemeClr>
                </a:solidFill>
              </a:rPr>
              <a:t>как тип и характер</a:t>
            </a:r>
            <a:r>
              <a:rPr lang="ru-RU" sz="2300" dirty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pPr fontAlgn="auto" hangingPunct="0">
              <a:lnSpc>
                <a:spcPct val="16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3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300" b="1" dirty="0">
                <a:solidFill>
                  <a:schemeClr val="accent3">
                    <a:lumMod val="50000"/>
                  </a:schemeClr>
                </a:solidFill>
              </a:rPr>
              <a:t>язык как генеративная грамматика</a:t>
            </a:r>
            <a:r>
              <a:rPr lang="ru-RU" sz="2300" dirty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pPr marL="0" lvl="1" fontAlgn="auto" hangingPunct="0">
              <a:lnSpc>
                <a:spcPct val="160000"/>
              </a:lnSpc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300" b="1" dirty="0" smtClean="0">
                <a:solidFill>
                  <a:schemeClr val="accent3">
                    <a:lumMod val="50000"/>
                  </a:schemeClr>
                </a:solidFill>
              </a:rPr>
              <a:t> язык </a:t>
            </a:r>
            <a:r>
              <a:rPr lang="ru-RU" sz="2300" b="1" dirty="0">
                <a:solidFill>
                  <a:schemeClr val="accent3">
                    <a:lumMod val="50000"/>
                  </a:schemeClr>
                </a:solidFill>
              </a:rPr>
              <a:t>как пространство мысли и как дом духа</a:t>
            </a:r>
            <a:r>
              <a:rPr lang="ru-RU" sz="2300" dirty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1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Степанов Юрий Сергеевич</a:t>
            </a:r>
            <a:b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200" b="1" i="1" dirty="0" smtClean="0"/>
              <a:t> доктор филологических наук, профессор, академик РАН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400" b="1" dirty="0" smtClean="0"/>
              <a:t> Сфера научных интересов</a:t>
            </a:r>
            <a:r>
              <a:rPr lang="ru-RU" sz="2400" dirty="0" smtClean="0"/>
              <a:t>: </a:t>
            </a:r>
            <a:br>
              <a:rPr lang="ru-RU" sz="2400" dirty="0" smtClean="0"/>
            </a:br>
            <a:r>
              <a:rPr lang="ru-RU" sz="2400" dirty="0" smtClean="0"/>
              <a:t>теория языка, словесность, семиотика, философия языка, история культуры и теория искусств.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560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71688" y="2286000"/>
            <a:ext cx="5168900" cy="4211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38" y="214313"/>
            <a:ext cx="7858125" cy="642937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path path="rect">
              <a:fillToRect l="100000" t="100000"/>
            </a:path>
            <a:tileRect r="-100000" b="-100000"/>
          </a:gradFill>
        </p:spPr>
        <p:txBody>
          <a:bodyPr rtlCol="0"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400" dirty="0" smtClean="0"/>
              <a:t>Ю. С. Степанов – фундаментальный теоретик языка, охвативший в своих исследованиях области знания от индоевропейского синтаксиса до философских и эстетических аспектов логической семантики; полиглот (владеет 7 языками);  переводчик (перевод с французского книги </a:t>
            </a:r>
            <a:r>
              <a:rPr lang="ru-RU" sz="2400" dirty="0" err="1" smtClean="0"/>
              <a:t>Э.Бенвениста</a:t>
            </a:r>
            <a:r>
              <a:rPr lang="ru-RU" sz="2400" dirty="0" smtClean="0"/>
              <a:t> «Общая лингвистика» (1974г.); автор ставшего классическим вузовского учебника по общему языкознанию, выдержавшему несколько изданий (последнее, третье, издание вышло в     2010 г.); автор первой в России и до сих пор лучшей книги по семиотике «Семиотика» (1972 г.); автор первого исследования французской стилистики в сравнении с русской «Французская стилистика в сравнении с русской» (2002г.);  составитель известной антологии по семиотике «Семиотика/Антология» (1983г., второе переиздание – 2001г.); философ языка, его книга "В трехмерном пространстве языка" (1985г.), столь любимая лингвистами, литературоведами, философами, поэтами и художниками, также выдержала несколько изданий. 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214438" y="357188"/>
            <a:ext cx="6286500" cy="357187"/>
          </a:xfrm>
        </p:spPr>
        <p:txBody>
          <a:bodyPr rtlCol="0">
            <a:normAutofit fontScale="85000" lnSpcReduction="20000"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22313" y="714375"/>
            <a:ext cx="7772400" cy="592931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000" b="1" cap="all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2000" b="1" cap="all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“В начале было Слово (логос ‑ М.М.), и Слово было у Бога, и Слово было Бог. Оно было в начале у Бога. Всё через него начало быть, и без Него ничто не начало быть, что начало быть. В нём была жизнь, и жизнь была свет </a:t>
            </a:r>
            <a:r>
              <a:rPr lang="ru-RU" sz="2000" b="1" cap="all" dirty="0" err="1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человеков</a:t>
            </a:r>
            <a:r>
              <a:rPr lang="ru-RU" sz="2000" b="1" cap="all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И свет во тьме светит, и тьма не объяла его” (Евангелие от Иоанна) .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000" b="1" cap="all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000" b="1" cap="all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ru-RU" sz="2000" b="1" i="1" cap="all" dirty="0">
                <a:latin typeface="+mj-lt"/>
                <a:ea typeface="+mj-ea"/>
                <a:cs typeface="+mj-cs"/>
              </a:rPr>
              <a:t/>
            </a:r>
            <a:br>
              <a:rPr lang="ru-RU" sz="2000" b="1" i="1" cap="all" dirty="0">
                <a:latin typeface="+mj-lt"/>
                <a:ea typeface="+mj-ea"/>
                <a:cs typeface="+mj-cs"/>
              </a:rPr>
            </a:br>
            <a:r>
              <a:rPr lang="ru-RU" sz="2000" b="1" cap="all" dirty="0">
                <a:latin typeface="+mj-lt"/>
                <a:ea typeface="+mj-ea"/>
                <a:cs typeface="+mj-cs"/>
              </a:rPr>
              <a:t>“... В этом  термине отождествляется всё мыслительное и всё словесное, так что  “логос” в этом смысле означает и понятие, и суждение, и умозаключение, и доказательство, и науку, с бесчисленными промежуточными значениями, а с другой стороны, и слово, и речь, и язык, словесное построение и вообще всё, относящееся к словесной области” (Лосев А.Ф. История античной эстетики: </a:t>
            </a:r>
            <a:r>
              <a:rPr lang="ru-RU" sz="2000" b="1" cap="all" dirty="0" err="1">
                <a:latin typeface="+mj-lt"/>
                <a:ea typeface="+mj-ea"/>
                <a:cs typeface="+mj-cs"/>
              </a:rPr>
              <a:t>Софисты.Сократ.Платон</a:t>
            </a:r>
            <a:r>
              <a:rPr lang="ru-RU" sz="2000" b="1" cap="all" dirty="0">
                <a:latin typeface="+mj-lt"/>
                <a:ea typeface="+mj-ea"/>
                <a:cs typeface="+mj-cs"/>
              </a:rPr>
              <a:t>. М., 1969).</a:t>
            </a:r>
            <a:br>
              <a:rPr lang="ru-RU" sz="2000" b="1" cap="all" dirty="0">
                <a:latin typeface="+mj-lt"/>
                <a:ea typeface="+mj-ea"/>
                <a:cs typeface="+mj-cs"/>
              </a:rPr>
            </a:br>
            <a:endParaRPr lang="ru-RU" sz="2000" b="1" cap="all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4357688"/>
            <a:ext cx="7772400" cy="2071687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800" b="0" i="1" dirty="0" smtClean="0"/>
              <a:t>  Герман </a:t>
            </a:r>
            <a:r>
              <a:rPr lang="ru-RU" sz="1800" b="0" i="1" dirty="0" err="1" smtClean="0"/>
              <a:t>Пауль</a:t>
            </a:r>
            <a:r>
              <a:rPr lang="ru-RU" sz="1800" b="0" i="1" dirty="0" smtClean="0"/>
              <a:t> (нем. </a:t>
            </a:r>
            <a:r>
              <a:rPr lang="ru-RU" sz="1800" b="0" i="1" dirty="0" err="1" smtClean="0"/>
              <a:t>Hermann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Otto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Theodor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Paul</a:t>
            </a:r>
            <a:r>
              <a:rPr lang="ru-RU" sz="1800" b="0" i="1" dirty="0" smtClean="0"/>
              <a:t>; 7 августа 1846, дер. </a:t>
            </a:r>
            <a:r>
              <a:rPr lang="ru-RU" sz="1800" b="0" i="1" dirty="0" err="1" smtClean="0"/>
              <a:t>Зальбке</a:t>
            </a:r>
            <a:r>
              <a:rPr lang="ru-RU" sz="1800" b="0" i="1" dirty="0" smtClean="0"/>
              <a:t>, ныне часть Магдебурга — 29 декабря 1921, Мюнхен) — немецкий лингвист, профессор, идеолог школы младограмматиков, один из выдающихся лингвистов XIX в. Труды по истории немецкого и других германских языков и по методологии исторического изучения языка.</a:t>
            </a:r>
            <a:endParaRPr lang="ru-RU" sz="1800" b="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643063"/>
            <a:ext cx="7772400" cy="2643187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dirty="0" err="1" smtClean="0">
                <a:solidFill>
                  <a:schemeClr val="tx1"/>
                </a:solidFill>
              </a:rPr>
              <a:t>Гейман</a:t>
            </a:r>
            <a:r>
              <a:rPr lang="ru-RU" sz="2600" b="1" dirty="0" smtClean="0">
                <a:solidFill>
                  <a:schemeClr val="tx1"/>
                </a:solidFill>
              </a:rPr>
              <a:t> (Герман) </a:t>
            </a:r>
            <a:r>
              <a:rPr lang="ru-RU" sz="2600" b="1" dirty="0" err="1" smtClean="0">
                <a:solidFill>
                  <a:schemeClr val="tx1"/>
                </a:solidFill>
              </a:rPr>
              <a:t>Пауль</a:t>
            </a:r>
            <a:r>
              <a:rPr lang="ru-RU" sz="2600" b="1" dirty="0" smtClean="0">
                <a:solidFill>
                  <a:schemeClr val="tx1"/>
                </a:solidFill>
              </a:rPr>
              <a:t> </a:t>
            </a:r>
            <a:r>
              <a:rPr lang="ru-RU" sz="2600" b="1" dirty="0">
                <a:solidFill>
                  <a:schemeClr val="tx1"/>
                </a:solidFill>
              </a:rPr>
              <a:t>“Принципы истории языка</a:t>
            </a:r>
            <a:r>
              <a:rPr lang="ru-RU" sz="2600" b="1" dirty="0" smtClean="0">
                <a:solidFill>
                  <a:schemeClr val="tx1"/>
                </a:solidFill>
              </a:rPr>
              <a:t>” (1880):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just"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“Всякий акт языкового творчества всегда является делом индивида... На свете столько же отдельных языков, сколько индивидов”.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571500"/>
            <a:ext cx="7772400" cy="5214938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>
                <a:solidFill>
                  <a:schemeClr val="tx1"/>
                </a:solidFill>
              </a:rPr>
              <a:t>Системно-структурная модель языка представляет его  как упорядоченный, системно организованный, направленный на выполнение конкретных социальных задач, сложный, многоярусный механизм.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Помимо </a:t>
            </a:r>
            <a:r>
              <a:rPr lang="ru-RU" sz="2800" dirty="0">
                <a:solidFill>
                  <a:schemeClr val="tx1"/>
                </a:solidFill>
              </a:rPr>
              <a:t>терминов </a:t>
            </a:r>
            <a:r>
              <a:rPr lang="ru-RU" sz="2800" b="1" i="1" dirty="0">
                <a:solidFill>
                  <a:schemeClr val="tx1"/>
                </a:solidFill>
              </a:rPr>
              <a:t>система</a:t>
            </a:r>
            <a:r>
              <a:rPr lang="ru-RU" sz="2800" dirty="0">
                <a:solidFill>
                  <a:schemeClr val="tx1"/>
                </a:solidFill>
              </a:rPr>
              <a:t> и </a:t>
            </a:r>
            <a:r>
              <a:rPr lang="ru-RU" sz="2800" b="1" i="1" dirty="0">
                <a:solidFill>
                  <a:schemeClr val="tx1"/>
                </a:solidFill>
              </a:rPr>
              <a:t>структура</a:t>
            </a:r>
            <a:r>
              <a:rPr lang="ru-RU" sz="2800" dirty="0">
                <a:solidFill>
                  <a:schemeClr val="tx1"/>
                </a:solidFill>
              </a:rPr>
              <a:t> важными для понимания структурного “образа языка”  являются также термины </a:t>
            </a:r>
            <a:r>
              <a:rPr lang="ru-RU" sz="2800" b="1" i="1" dirty="0">
                <a:solidFill>
                  <a:schemeClr val="tx1"/>
                </a:solidFill>
              </a:rPr>
              <a:t>функция</a:t>
            </a:r>
            <a:r>
              <a:rPr lang="ru-RU" sz="2800" dirty="0">
                <a:solidFill>
                  <a:schemeClr val="tx1"/>
                </a:solidFill>
              </a:rPr>
              <a:t> (цель, задача) и </a:t>
            </a:r>
            <a:r>
              <a:rPr lang="ru-RU" sz="2800" b="1" i="1" dirty="0">
                <a:solidFill>
                  <a:schemeClr val="tx1"/>
                </a:solidFill>
              </a:rPr>
              <a:t>реляция</a:t>
            </a:r>
            <a:r>
              <a:rPr lang="ru-RU" sz="2800" dirty="0">
                <a:solidFill>
                  <a:schemeClr val="tx1"/>
                </a:solidFill>
              </a:rPr>
              <a:t> (отношение).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50" y="357188"/>
            <a:ext cx="8501063" cy="6215062"/>
          </a:xfrm>
        </p:spPr>
        <p:txBody>
          <a:bodyPr rtlCol="0">
            <a:normAutofit fontScale="925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Основу </a:t>
            </a:r>
            <a:r>
              <a:rPr lang="ru-RU" sz="2400" dirty="0">
                <a:solidFill>
                  <a:schemeClr val="tx1"/>
                </a:solidFill>
              </a:rPr>
              <a:t>для новых лингвистических идей дали работы </a:t>
            </a:r>
            <a:r>
              <a:rPr lang="ru-RU" sz="2400" dirty="0" err="1">
                <a:solidFill>
                  <a:schemeClr val="tx1"/>
                </a:solidFill>
              </a:rPr>
              <a:t>У.Куайна</a:t>
            </a:r>
            <a:r>
              <a:rPr lang="ru-RU" sz="2400" dirty="0">
                <a:solidFill>
                  <a:schemeClr val="tx1"/>
                </a:solidFill>
              </a:rPr>
              <a:t> и Н. </a:t>
            </a:r>
            <a:r>
              <a:rPr lang="ru-RU" sz="2400" dirty="0" err="1">
                <a:solidFill>
                  <a:schemeClr val="tx1"/>
                </a:solidFill>
              </a:rPr>
              <a:t>Гудмена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※ </a:t>
            </a:r>
            <a:r>
              <a:rPr lang="ru-RU" sz="2400" i="1" dirty="0" err="1" smtClean="0">
                <a:solidFill>
                  <a:schemeClr val="tx1"/>
                </a:solidFill>
              </a:rPr>
              <a:t>Уиллард</a:t>
            </a:r>
            <a:r>
              <a:rPr lang="ru-RU" sz="2400" i="1" dirty="0" smtClean="0">
                <a:solidFill>
                  <a:schemeClr val="tx1"/>
                </a:solidFill>
              </a:rPr>
              <a:t> Ван </a:t>
            </a:r>
            <a:r>
              <a:rPr lang="ru-RU" sz="2400" i="1" dirty="0" err="1" smtClean="0">
                <a:solidFill>
                  <a:schemeClr val="tx1"/>
                </a:solidFill>
              </a:rPr>
              <a:t>Орман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Куайн</a:t>
            </a:r>
            <a:r>
              <a:rPr lang="ru-RU" sz="2400" i="1" dirty="0" smtClean="0">
                <a:solidFill>
                  <a:schemeClr val="tx1"/>
                </a:solidFill>
              </a:rPr>
              <a:t> (англ. </a:t>
            </a:r>
            <a:r>
              <a:rPr lang="ru-RU" sz="2400" i="1" dirty="0" err="1" smtClean="0">
                <a:solidFill>
                  <a:schemeClr val="tx1"/>
                </a:solidFill>
              </a:rPr>
              <a:t>Willard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Van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Orman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Quine</a:t>
            </a:r>
            <a:r>
              <a:rPr lang="ru-RU" sz="2400" i="1" dirty="0" smtClean="0">
                <a:solidFill>
                  <a:schemeClr val="tx1"/>
                </a:solidFill>
              </a:rPr>
              <a:t>; 1908—2000) — американский философ, логик и математик.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※ </a:t>
            </a:r>
            <a:r>
              <a:rPr lang="ru-RU" sz="2400" i="1" dirty="0" smtClean="0">
                <a:solidFill>
                  <a:schemeClr val="tx1"/>
                </a:solidFill>
              </a:rPr>
              <a:t>Нельсон </a:t>
            </a:r>
            <a:r>
              <a:rPr lang="ru-RU" sz="2400" i="1" dirty="0" err="1" smtClean="0">
                <a:solidFill>
                  <a:schemeClr val="tx1"/>
                </a:solidFill>
              </a:rPr>
              <a:t>Гудмен</a:t>
            </a:r>
            <a:r>
              <a:rPr lang="ru-RU" sz="2400" i="1" dirty="0" smtClean="0">
                <a:solidFill>
                  <a:schemeClr val="tx1"/>
                </a:solidFill>
              </a:rPr>
              <a:t> (</a:t>
            </a:r>
            <a:r>
              <a:rPr lang="ru-RU" sz="2400" i="1" dirty="0" err="1" smtClean="0">
                <a:solidFill>
                  <a:schemeClr val="tx1"/>
                </a:solidFill>
              </a:rPr>
              <a:t>Nelson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Goodman</a:t>
            </a:r>
            <a:r>
              <a:rPr lang="ru-RU" sz="2400" i="1" dirty="0" smtClean="0">
                <a:solidFill>
                  <a:schemeClr val="tx1"/>
                </a:solidFill>
              </a:rPr>
              <a:t>; 1906-1998), американский философ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i="1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В </a:t>
            </a:r>
            <a:r>
              <a:rPr lang="ru-RU" sz="2400" dirty="0">
                <a:solidFill>
                  <a:schemeClr val="tx1"/>
                </a:solidFill>
              </a:rPr>
              <a:t>порождающих грамматиках каждый конкретный язык понимается как набор предложений, имеющих некую идеальную фонетическую форму и связанную с ней семантическую интерпретацию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>
                <a:solidFill>
                  <a:schemeClr val="tx1"/>
                </a:solidFill>
              </a:rPr>
              <a:t>“Грамматика ‑ это устройство, которое, в частности, задаёт бесконечное множество правильно построенных предложений и сопоставляет каждому из них одну или несколько структурных характеристик</a:t>
            </a:r>
            <a:r>
              <a:rPr lang="ru-RU" sz="2400" i="1" dirty="0" smtClean="0">
                <a:solidFill>
                  <a:schemeClr val="tx1"/>
                </a:solidFill>
              </a:rPr>
              <a:t>” </a:t>
            </a:r>
            <a:r>
              <a:rPr lang="ru-RU" sz="2400" dirty="0" smtClean="0">
                <a:solidFill>
                  <a:schemeClr val="tx1"/>
                </a:solidFill>
              </a:rPr>
              <a:t>(Наум Хомский // </a:t>
            </a:r>
            <a:r>
              <a:rPr lang="ru-RU" sz="2400" dirty="0" err="1" smtClean="0">
                <a:solidFill>
                  <a:schemeClr val="tx1"/>
                </a:solidFill>
              </a:rPr>
              <a:t>Ноэм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Чёмски</a:t>
            </a:r>
            <a:r>
              <a:rPr lang="ru-RU" sz="2400" dirty="0" smtClean="0">
                <a:solidFill>
                  <a:schemeClr val="tx1"/>
                </a:solidFill>
              </a:rPr>
              <a:t>).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86750" cy="2857500"/>
          </a:xfrm>
        </p:spPr>
        <p:txBody>
          <a:bodyPr rtlCol="0"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000" spc="100" dirty="0" err="1" smtClean="0"/>
              <a:t>Ноам</a:t>
            </a:r>
            <a:r>
              <a:rPr lang="ru-RU" sz="2000" spc="100" dirty="0" smtClean="0"/>
              <a:t> Хомский</a:t>
            </a:r>
            <a:r>
              <a:rPr lang="ru-RU" sz="1800" spc="100" dirty="0" smtClean="0"/>
              <a:t>. согласно недавнему опросу, он - самый выдающийся публичный интеллектуал на свете. </a:t>
            </a:r>
            <a:r>
              <a:rPr lang="ru-RU" sz="1800" spc="100" smtClean="0"/>
              <a:t>Хомский  </a:t>
            </a:r>
            <a:r>
              <a:rPr lang="ru-RU" sz="1800" spc="100" dirty="0" smtClean="0"/>
              <a:t>входит в первую десятку самых цитируемых в научном мире авторов, занимая место после Платона и Фрейда, но перед Гегелем и Цицероном. И у этого человека не только две фамилии - для русских он Хомский, а для остального мира </a:t>
            </a:r>
            <a:r>
              <a:rPr lang="ru-RU" sz="1800" spc="100" dirty="0" err="1" smtClean="0"/>
              <a:t>Чомски</a:t>
            </a:r>
            <a:r>
              <a:rPr lang="ru-RU" sz="1800" spc="100" dirty="0" smtClean="0"/>
              <a:t>,- но и две карьеры, две ипостаси, в каждой из которых он стал объектом массового поклонения и отчаянной ненависти. </a:t>
            </a:r>
            <a:r>
              <a:rPr lang="ru-RU" sz="1800" i="1" dirty="0" smtClean="0"/>
              <a:t>АНАСТАСИЯ ФРОЛОВА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                                                                                                    </a:t>
            </a:r>
            <a:r>
              <a:rPr lang="ru-RU" sz="1800" i="1" dirty="0" smtClean="0"/>
              <a:t>источник:</a:t>
            </a:r>
            <a:r>
              <a:rPr lang="ru-RU" sz="1800" dirty="0" smtClean="0"/>
              <a:t> </a:t>
            </a:r>
            <a:r>
              <a:rPr lang="en-US" sz="1800" dirty="0" smtClean="0">
                <a:hlinkClick r:id="" action="ppaction://hlinkfile"/>
              </a:rPr>
              <a:t>www.kommersant.ru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ru-RU" sz="1600" spc="100" dirty="0" smtClean="0"/>
              <a:t/>
            </a:r>
            <a:br>
              <a:rPr lang="ru-RU" sz="1600" spc="100" dirty="0" smtClean="0"/>
            </a:br>
            <a:r>
              <a:rPr lang="ru-RU" sz="1600" spc="100" dirty="0" smtClean="0"/>
              <a:t/>
            </a:r>
            <a:br>
              <a:rPr lang="ru-RU" sz="1600" spc="100" dirty="0" smtClean="0"/>
            </a:br>
            <a:endParaRPr lang="ru-RU" sz="1600" spc="1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071813"/>
            <a:ext cx="7772400" cy="3500437"/>
          </a:xfrm>
        </p:spPr>
        <p:txBody>
          <a:bodyPr>
            <a:normAutofit/>
          </a:bodyPr>
          <a:lstStyle/>
          <a:p>
            <a:pPr algn="just"/>
            <a:r>
              <a:rPr lang="ru-RU" sz="3200" smtClean="0">
                <a:solidFill>
                  <a:schemeClr val="tx1"/>
                </a:solidFill>
              </a:rPr>
              <a:t>Некоторые предложения, хотя и звучат странно, грамматически являются правильными. Например, знаменитая </a:t>
            </a:r>
            <a:r>
              <a:rPr lang="ru-RU" sz="3200" b="1" smtClean="0">
                <a:solidFill>
                  <a:schemeClr val="tx1"/>
                </a:solidFill>
              </a:rPr>
              <a:t>фраза</a:t>
            </a:r>
            <a:r>
              <a:rPr lang="ru-RU" sz="3200" smtClean="0">
                <a:solidFill>
                  <a:schemeClr val="tx1"/>
                </a:solidFill>
              </a:rPr>
              <a:t> </a:t>
            </a:r>
            <a:r>
              <a:rPr lang="ru-RU" sz="3200" b="1" smtClean="0">
                <a:solidFill>
                  <a:schemeClr val="tx1"/>
                </a:solidFill>
              </a:rPr>
              <a:t>Хомского</a:t>
            </a:r>
            <a:r>
              <a:rPr lang="ru-RU" sz="320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3200" b="1" smtClean="0">
                <a:solidFill>
                  <a:srgbClr val="77933C"/>
                </a:solidFill>
              </a:rPr>
              <a:t>Colorless green ideas sleep furiosly</a:t>
            </a:r>
            <a:r>
              <a:rPr lang="ru-RU" sz="3200" b="1" smtClean="0">
                <a:solidFill>
                  <a:srgbClr val="77933C"/>
                </a:solidFill>
              </a:rPr>
              <a:t>.</a:t>
            </a:r>
          </a:p>
          <a:p>
            <a:pPr algn="ctr"/>
            <a:r>
              <a:rPr lang="ru-RU" sz="3200" b="1" smtClean="0">
                <a:solidFill>
                  <a:srgbClr val="77933C"/>
                </a:solidFill>
                <a:ea typeface="Aharoni"/>
                <a:cs typeface="Aharoni"/>
              </a:rPr>
              <a:t>Бесцветные  зеленые  идеи  яростно  спят. </a:t>
            </a:r>
          </a:p>
          <a:p>
            <a:pPr algn="just"/>
            <a:endParaRPr lang="ru-RU" sz="3200" b="1" smtClean="0">
              <a:solidFill>
                <a:srgbClr val="77933C"/>
              </a:solidFill>
              <a:ea typeface="Aharoni"/>
              <a:cs typeface="Aharon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50"/>
          </a:xfr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</p:spPr>
        <p:txBody>
          <a:bodyPr rtlCol="0">
            <a:normAutofit fontScale="90000"/>
          </a:bodyPr>
          <a:lstStyle/>
          <a:p>
            <a:pPr algn="l" fontAlgn="auto" hangingPunct="0">
              <a:spcAft>
                <a:spcPts val="0"/>
              </a:spcAft>
              <a:defRPr/>
            </a:pPr>
            <a:r>
              <a:rPr lang="ru-RU" sz="1800" b="1" dirty="0" smtClean="0"/>
              <a:t>                                                           </a:t>
            </a:r>
            <a:br>
              <a:rPr lang="ru-RU" sz="1800" b="1" dirty="0" smtClean="0"/>
            </a:br>
            <a:r>
              <a:rPr lang="ru-RU" sz="1800" b="1" dirty="0" smtClean="0"/>
              <a:t>                                                 </a:t>
            </a:r>
            <a:r>
              <a:rPr lang="ru-RU" sz="1800" b="1" u="sng" dirty="0" smtClean="0"/>
              <a:t>Список рекомендуемой литературы</a:t>
            </a:r>
            <a:r>
              <a:rPr lang="ru-RU" sz="1800" b="1" dirty="0" smtClean="0"/>
              <a:t>.</a:t>
            </a:r>
            <a:br>
              <a:rPr lang="ru-RU" sz="1800" b="1" dirty="0" smtClean="0"/>
            </a:br>
            <a:r>
              <a:rPr lang="ru-RU" sz="1800" b="1" dirty="0" smtClean="0"/>
              <a:t> </a:t>
            </a:r>
            <a:br>
              <a:rPr lang="ru-RU" sz="1800" b="1" dirty="0" smtClean="0"/>
            </a:br>
            <a:r>
              <a:rPr lang="ru-RU" sz="1800" b="1" dirty="0" smtClean="0"/>
              <a:t>1. </a:t>
            </a:r>
            <a:r>
              <a:rPr lang="ru-RU" sz="1800" b="1" dirty="0" err="1" smtClean="0"/>
              <a:t>Алефиренко</a:t>
            </a:r>
            <a:r>
              <a:rPr lang="ru-RU" sz="1800" b="1" smtClean="0"/>
              <a:t> Н.Ф</a:t>
            </a:r>
            <a:r>
              <a:rPr lang="ru-RU" sz="1800" b="1" dirty="0" smtClean="0"/>
              <a:t>. Современные проблемы науки о языке. М.: Флинта: Наука, 2005. Введение. Часть 1, глава 1.</a:t>
            </a:r>
            <a:br>
              <a:rPr lang="ru-RU" sz="1800" b="1" dirty="0" smtClean="0"/>
            </a:br>
            <a:r>
              <a:rPr lang="ru-RU" sz="1800" b="1" dirty="0" smtClean="0"/>
              <a:t>2. Алпатов В.М. Об </a:t>
            </a:r>
            <a:r>
              <a:rPr lang="ru-RU" sz="1800" b="1" dirty="0" err="1" smtClean="0"/>
              <a:t>антропоцентричном</a:t>
            </a:r>
            <a:r>
              <a:rPr lang="ru-RU" sz="1800" b="1" dirty="0" smtClean="0"/>
              <a:t> и </a:t>
            </a:r>
            <a:r>
              <a:rPr lang="ru-RU" sz="1800" b="1" dirty="0" err="1" smtClean="0"/>
              <a:t>системоцентричном</a:t>
            </a:r>
            <a:r>
              <a:rPr lang="ru-RU" sz="1800" b="1" dirty="0" smtClean="0"/>
              <a:t> подходе к языку // Вопросы языкознания, 1993. № 3.</a:t>
            </a:r>
            <a:br>
              <a:rPr lang="ru-RU" sz="1800" b="1" dirty="0" smtClean="0"/>
            </a:br>
            <a:r>
              <a:rPr lang="ru-RU" sz="1800" b="1" dirty="0" smtClean="0"/>
              <a:t>3. Золотова Г.А. Грамматика как наука о человеке // Русский язык в научном освещении. 2001. № 1. С.107-113.</a:t>
            </a:r>
            <a:br>
              <a:rPr lang="ru-RU" sz="1800" b="1" dirty="0" smtClean="0"/>
            </a:br>
            <a:r>
              <a:rPr lang="ru-RU" sz="1800" b="1" dirty="0" smtClean="0"/>
              <a:t>4. Золотова Г.А., </a:t>
            </a:r>
            <a:r>
              <a:rPr lang="ru-RU" sz="1800" b="1" dirty="0" err="1" smtClean="0"/>
              <a:t>Онипенко</a:t>
            </a:r>
            <a:r>
              <a:rPr lang="ru-RU" sz="1800" b="1" dirty="0" smtClean="0"/>
              <a:t> Н.К., Сидорова М.Ю. Коммуникативная грамматика русского языка. М., 1998</a:t>
            </a:r>
            <a:br>
              <a:rPr lang="ru-RU" sz="1800" b="1" dirty="0" smtClean="0"/>
            </a:br>
            <a:r>
              <a:rPr lang="ru-RU" sz="1800" b="1" dirty="0" smtClean="0"/>
              <a:t>5. </a:t>
            </a:r>
            <a:r>
              <a:rPr lang="ru-RU" sz="1800" b="1" dirty="0" err="1" smtClean="0"/>
              <a:t>Кубрякова</a:t>
            </a:r>
            <a:r>
              <a:rPr lang="ru-RU" sz="1800" b="1" dirty="0" smtClean="0"/>
              <a:t> Е.С. Эволюция лингвистических идей во второй половине ХХ в. (опыт </a:t>
            </a:r>
            <a:r>
              <a:rPr lang="ru-RU" sz="1800" b="1" dirty="0" err="1" smtClean="0"/>
              <a:t>парадигмального</a:t>
            </a:r>
            <a:r>
              <a:rPr lang="ru-RU" sz="1800" b="1" dirty="0" smtClean="0"/>
              <a:t> анализа) // Язык и наука конца 20 в. М., 1996</a:t>
            </a:r>
            <a:br>
              <a:rPr lang="ru-RU" sz="1800" b="1" dirty="0" smtClean="0"/>
            </a:br>
            <a:r>
              <a:rPr lang="ru-RU" sz="1800" b="1" dirty="0" smtClean="0"/>
              <a:t>6. Кун Т. Структура научных революций. М., 1977. </a:t>
            </a:r>
            <a:br>
              <a:rPr lang="ru-RU" sz="1800" b="1" dirty="0" smtClean="0"/>
            </a:br>
            <a:r>
              <a:rPr lang="ru-RU" sz="1800" b="1" dirty="0" smtClean="0"/>
              <a:t>7. Лебедев М.В. Стабильность языкового значения. М.: “</a:t>
            </a:r>
            <a:r>
              <a:rPr lang="ru-RU" sz="1800" b="1" dirty="0" err="1" smtClean="0"/>
              <a:t>Эдиториал</a:t>
            </a:r>
            <a:r>
              <a:rPr lang="ru-RU" sz="1800" b="1" dirty="0" smtClean="0"/>
              <a:t> УРСС”, 1998. С.7-21.</a:t>
            </a:r>
            <a:br>
              <a:rPr lang="ru-RU" sz="1800" b="1" dirty="0" smtClean="0"/>
            </a:br>
            <a:r>
              <a:rPr lang="ru-RU" sz="1800" b="1" dirty="0" smtClean="0"/>
              <a:t>8. Логический анализ языка. Образ человека в культуре и языке. М., 1999. Введение.</a:t>
            </a:r>
            <a:br>
              <a:rPr lang="ru-RU" sz="1800" b="1" dirty="0" smtClean="0"/>
            </a:br>
            <a:r>
              <a:rPr lang="ru-RU" sz="1800" b="1" dirty="0" smtClean="0"/>
              <a:t>9. </a:t>
            </a:r>
            <a:r>
              <a:rPr lang="ru-RU" sz="1800" b="1" dirty="0" err="1" smtClean="0"/>
              <a:t>Мечковская</a:t>
            </a:r>
            <a:r>
              <a:rPr lang="ru-RU" sz="1800" b="1" dirty="0" smtClean="0"/>
              <a:t> Н.Б. Общее языкознание: Структурная и социальная типология языков. М., 2001. Ч.3. Лингвистические универсалии.</a:t>
            </a:r>
            <a:br>
              <a:rPr lang="ru-RU" sz="1800" b="1" dirty="0" smtClean="0"/>
            </a:br>
            <a:r>
              <a:rPr lang="ru-RU" sz="1800" b="1" dirty="0" smtClean="0"/>
              <a:t>10. Миллер Е.Н. К определению языка // Вопросы языкознания. 1987. № 3.</a:t>
            </a:r>
            <a:br>
              <a:rPr lang="ru-RU" sz="1800" b="1" dirty="0" smtClean="0"/>
            </a:br>
            <a:r>
              <a:rPr lang="ru-RU" sz="1800" b="1" dirty="0" smtClean="0"/>
              <a:t>11. </a:t>
            </a:r>
            <a:r>
              <a:rPr lang="ru-RU" sz="1800" b="1" dirty="0" err="1" smtClean="0"/>
              <a:t>Пильх</a:t>
            </a:r>
            <a:r>
              <a:rPr lang="ru-RU" sz="1800" b="1" dirty="0" smtClean="0"/>
              <a:t> Г. Язык или языки? Предмет изучения лингвистики // Вопросы языкознания. 1994. № 2.</a:t>
            </a:r>
            <a:br>
              <a:rPr lang="ru-RU" sz="1800" b="1" dirty="0" smtClean="0"/>
            </a:br>
            <a:r>
              <a:rPr lang="ru-RU" sz="1800" b="1" dirty="0" smtClean="0"/>
              <a:t>12. Степанов Ю.С. Изменчивый “образ языка” в науке ХХ в. // Язык и наука конца 20 в. М., 1996</a:t>
            </a:r>
            <a:br>
              <a:rPr lang="ru-RU" sz="1800" b="1" dirty="0" smtClean="0"/>
            </a:br>
            <a:r>
              <a:rPr lang="ru-RU" sz="1800" b="1" dirty="0" smtClean="0"/>
              <a:t>13. Степанов Ю.С. Основы языкознания. М.,1966. С.133-137</a:t>
            </a:r>
            <a:br>
              <a:rPr lang="ru-RU" sz="1800" b="1" dirty="0" smtClean="0"/>
            </a:br>
            <a:r>
              <a:rPr lang="ru-RU" sz="1800" b="1" dirty="0" smtClean="0"/>
              <a:t>14. Теория функциональной грамматики: Введение. Аспектуальность. Временная </a:t>
            </a:r>
            <a:r>
              <a:rPr lang="ru-RU" sz="1800" b="1" dirty="0" err="1" smtClean="0"/>
              <a:t>локализованность</a:t>
            </a:r>
            <a:r>
              <a:rPr lang="ru-RU" sz="1800" b="1" dirty="0" smtClean="0"/>
              <a:t>. Таксис. Л.: Наука, 1987.</a:t>
            </a:r>
            <a:br>
              <a:rPr lang="ru-RU" sz="1800" b="1" dirty="0" smtClean="0"/>
            </a:br>
            <a:r>
              <a:rPr lang="ru-RU" sz="1800" b="1" dirty="0" smtClean="0"/>
              <a:t>15. </a:t>
            </a:r>
            <a:r>
              <a:rPr lang="ru-RU" sz="1800" b="1" dirty="0" err="1" smtClean="0"/>
              <a:t>Хоккет</a:t>
            </a:r>
            <a:r>
              <a:rPr lang="ru-RU" sz="1800" b="1" dirty="0" smtClean="0"/>
              <a:t> Ч.Ф. Проблема языковых универсалий // Новое в лингвистике. </a:t>
            </a:r>
            <a:r>
              <a:rPr lang="ru-RU" sz="1800" b="1" dirty="0" err="1" smtClean="0"/>
              <a:t>Вып</a:t>
            </a:r>
            <a:r>
              <a:rPr lang="ru-RU" sz="1800" b="1" dirty="0" smtClean="0"/>
              <a:t>. 5. М., 1970. С.64-76</a:t>
            </a:r>
            <a:br>
              <a:rPr lang="ru-RU" sz="1800" b="1" dirty="0" smtClean="0"/>
            </a:br>
            <a:r>
              <a:rPr lang="ru-RU" sz="1800" b="1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643563"/>
            <a:ext cx="7772400" cy="1254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571481"/>
            <a:ext cx="7772400" cy="4214842"/>
          </a:xfrm>
          <a:noFill/>
          <a:ln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/>
              <a:t> </a:t>
            </a:r>
            <a:r>
              <a:rPr lang="ru-RU" sz="4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“Язык есть вместе дом бытия и жилище человеческого существа</a:t>
            </a: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(Мартин Хайдеггер).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25"/>
            <a:ext cx="7772400" cy="5929313"/>
          </a:xfrm>
        </p:spPr>
        <p:txBody>
          <a:bodyPr rtlCol="0">
            <a:normAutofit/>
          </a:bodyPr>
          <a:lstStyle/>
          <a:p>
            <a:pPr algn="l" fontAlgn="auto" hangingPunct="0">
              <a:spcAft>
                <a:spcPts val="0"/>
              </a:spcAft>
              <a:defRPr/>
            </a:pPr>
            <a:r>
              <a:rPr lang="ru-RU" sz="1800" b="1" spc="100" dirty="0">
                <a:solidFill>
                  <a:schemeClr val="accent6">
                    <a:lumMod val="75000"/>
                  </a:schemeClr>
                </a:solidFill>
              </a:rPr>
              <a:t>«Дар слова есть дар </a:t>
            </a:r>
            <a:r>
              <a:rPr lang="ru-RU" sz="1800" b="1" spc="100" dirty="0" err="1">
                <a:solidFill>
                  <a:schemeClr val="accent6">
                    <a:lumMod val="75000"/>
                  </a:schemeClr>
                </a:solidFill>
              </a:rPr>
              <a:t>всеприменимый</a:t>
            </a:r>
            <a:r>
              <a:rPr lang="ru-RU" sz="1800" b="1" spc="100" dirty="0">
                <a:solidFill>
                  <a:schemeClr val="accent6">
                    <a:lumMod val="75000"/>
                  </a:schemeClr>
                </a:solidFill>
              </a:rPr>
              <a:t>, и область слова – не менее области </a:t>
            </a:r>
            <a:r>
              <a:rPr lang="ru-RU" sz="1800" b="1" spc="100" dirty="0" smtClean="0">
                <a:solidFill>
                  <a:schemeClr val="accent6">
                    <a:lumMod val="75000"/>
                  </a:schemeClr>
                </a:solidFill>
              </a:rPr>
              <a:t> сознания</a:t>
            </a:r>
            <a:r>
              <a:rPr lang="ru-RU" sz="1800" b="1" spc="1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1800" b="1" spc="100" dirty="0" smtClean="0">
                <a:solidFill>
                  <a:schemeClr val="accent6">
                    <a:lumMod val="75000"/>
                  </a:schemeClr>
                </a:solidFill>
              </a:rPr>
              <a:t> если только  </a:t>
            </a:r>
            <a:r>
              <a:rPr lang="ru-RU" sz="1800" b="1" spc="100" dirty="0">
                <a:solidFill>
                  <a:schemeClr val="accent6">
                    <a:lumMod val="75000"/>
                  </a:schemeClr>
                </a:solidFill>
              </a:rPr>
              <a:t>не </a:t>
            </a:r>
            <a:r>
              <a:rPr lang="ru-RU" sz="1800" b="1" spc="100" dirty="0" smtClean="0">
                <a:solidFill>
                  <a:schemeClr val="accent6">
                    <a:lumMod val="75000"/>
                  </a:schemeClr>
                </a:solidFill>
              </a:rPr>
              <a:t> более</a:t>
            </a:r>
            <a:r>
              <a:rPr lang="ru-RU" sz="1800" b="1" spc="100" dirty="0">
                <a:solidFill>
                  <a:schemeClr val="accent6">
                    <a:lumMod val="75000"/>
                  </a:schemeClr>
                </a:solidFill>
              </a:rPr>
              <a:t>. Всё</a:t>
            </a:r>
            <a:r>
              <a:rPr lang="ru-RU" sz="1800" b="1" spc="100" dirty="0" smtClean="0">
                <a:solidFill>
                  <a:schemeClr val="accent6">
                    <a:lumMod val="75000"/>
                  </a:schemeClr>
                </a:solidFill>
              </a:rPr>
              <a:t>,  </a:t>
            </a:r>
            <a:r>
              <a:rPr lang="ru-RU" sz="1800" b="1" spc="100" dirty="0">
                <a:solidFill>
                  <a:schemeClr val="accent6">
                    <a:lumMod val="75000"/>
                  </a:schemeClr>
                </a:solidFill>
              </a:rPr>
              <a:t>растворимое сознанием, </a:t>
            </a:r>
            <a:r>
              <a:rPr lang="ru-RU" sz="1800" b="1" spc="100" dirty="0" smtClean="0">
                <a:solidFill>
                  <a:schemeClr val="accent6">
                    <a:lumMod val="75000"/>
                  </a:schemeClr>
                </a:solidFill>
              </a:rPr>
              <a:t>  претворяется  в   слове</a:t>
            </a:r>
            <a:r>
              <a:rPr lang="ru-RU" sz="1800" b="1" i="1" spc="100" dirty="0">
                <a:solidFill>
                  <a:schemeClr val="accent6">
                    <a:lumMod val="75000"/>
                  </a:schemeClr>
                </a:solidFill>
              </a:rPr>
              <a:t>» (</a:t>
            </a:r>
            <a:r>
              <a:rPr lang="ru-RU" sz="1800" b="1" i="1" spc="100" dirty="0" smtClean="0">
                <a:solidFill>
                  <a:schemeClr val="accent6">
                    <a:lumMod val="75000"/>
                  </a:schemeClr>
                </a:solidFill>
              </a:rPr>
              <a:t>П. А.Флоренский </a:t>
            </a:r>
            <a:r>
              <a:rPr lang="ru-RU" sz="1800" b="1" i="1" spc="100" dirty="0">
                <a:solidFill>
                  <a:schemeClr val="accent6">
                    <a:lumMod val="75000"/>
                  </a:schemeClr>
                </a:solidFill>
              </a:rPr>
              <a:t>«Черты конкретной метафизики» // </a:t>
            </a:r>
            <a:r>
              <a:rPr lang="en-US" sz="1800" b="1" i="1" spc="100" dirty="0">
                <a:solidFill>
                  <a:schemeClr val="accent6">
                    <a:lumMod val="75000"/>
                  </a:schemeClr>
                </a:solidFill>
              </a:rPr>
              <a:t>IV</a:t>
            </a:r>
            <a:r>
              <a:rPr lang="ru-RU" sz="1800" b="1" i="1" spc="100" dirty="0">
                <a:solidFill>
                  <a:schemeClr val="accent6">
                    <a:lumMod val="75000"/>
                  </a:schemeClr>
                </a:solidFill>
              </a:rPr>
              <a:t> Мысль и язык</a:t>
            </a:r>
            <a:r>
              <a:rPr lang="ru-RU" sz="1800" b="1" i="1" spc="1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br>
              <a:rPr lang="ru-RU" sz="1800" b="1" i="1" spc="1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800" b="1" i="1" spc="1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1800" b="1" i="1" spc="1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800" b="1" spc="100" dirty="0" smtClean="0">
                <a:solidFill>
                  <a:schemeClr val="accent6">
                    <a:lumMod val="75000"/>
                  </a:schemeClr>
                </a:solidFill>
              </a:rPr>
              <a:t>«</a:t>
            </a:r>
            <a:r>
              <a:rPr lang="ru-RU" sz="1800" b="1" spc="100" dirty="0">
                <a:solidFill>
                  <a:schemeClr val="accent6">
                    <a:lumMod val="75000"/>
                  </a:schemeClr>
                </a:solidFill>
              </a:rPr>
              <a:t>Язык, всё равно, говорят ли, молчат ли на нём, - это первое и самое широкое очеловечение сущего. Язык впервые даёт возможность стоять среди </a:t>
            </a:r>
            <a:r>
              <a:rPr lang="ru-RU" sz="1800" b="1" spc="100" dirty="0" err="1">
                <a:solidFill>
                  <a:schemeClr val="accent6">
                    <a:lumMod val="75000"/>
                  </a:schemeClr>
                </a:solidFill>
              </a:rPr>
              <a:t>развёрзтых</a:t>
            </a:r>
            <a:r>
              <a:rPr lang="ru-RU" sz="1800" b="1" spc="100" dirty="0">
                <a:solidFill>
                  <a:schemeClr val="accent6">
                    <a:lumMod val="75000"/>
                  </a:schemeClr>
                </a:solidFill>
              </a:rPr>
              <a:t> просторов сущего. Где язык, только там и мир...» </a:t>
            </a:r>
            <a:r>
              <a:rPr lang="ru-RU" sz="1800" b="1" i="1" spc="100" dirty="0">
                <a:solidFill>
                  <a:schemeClr val="accent6">
                    <a:lumMod val="75000"/>
                  </a:schemeClr>
                </a:solidFill>
              </a:rPr>
              <a:t>(М</a:t>
            </a:r>
            <a:r>
              <a:rPr lang="ru-RU" sz="1800" b="1" i="1" spc="100" dirty="0" smtClean="0">
                <a:solidFill>
                  <a:schemeClr val="accent6">
                    <a:lumMod val="75000"/>
                  </a:schemeClr>
                </a:solidFill>
              </a:rPr>
              <a:t>. Хайдеггер</a:t>
            </a:r>
            <a:r>
              <a:rPr lang="ru-RU" sz="1800" b="1" i="1" spc="100" dirty="0">
                <a:solidFill>
                  <a:schemeClr val="accent6">
                    <a:lumMod val="75000"/>
                  </a:schemeClr>
                </a:solidFill>
              </a:rPr>
              <a:t>. “</a:t>
            </a:r>
            <a:r>
              <a:rPr lang="ru-RU" sz="1800" b="1" i="1" spc="100" dirty="0" err="1">
                <a:solidFill>
                  <a:schemeClr val="accent6">
                    <a:lumMod val="75000"/>
                  </a:schemeClr>
                </a:solidFill>
              </a:rPr>
              <a:t>Гёрдерлин</a:t>
            </a:r>
            <a:r>
              <a:rPr lang="ru-RU" sz="1800" b="1" i="1" spc="100" dirty="0">
                <a:solidFill>
                  <a:schemeClr val="accent6">
                    <a:lumMod val="75000"/>
                  </a:schemeClr>
                </a:solidFill>
              </a:rPr>
              <a:t> и сущность поэзии</a:t>
            </a:r>
            <a:r>
              <a:rPr lang="ru-RU" sz="1800" b="1" i="1" spc="100" dirty="0" smtClean="0">
                <a:solidFill>
                  <a:schemeClr val="accent6">
                    <a:lumMod val="75000"/>
                  </a:schemeClr>
                </a:solidFill>
              </a:rPr>
              <a:t>”).</a:t>
            </a:r>
            <a:br>
              <a:rPr lang="ru-RU" sz="1800" b="1" i="1" spc="1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800" b="1" i="1" spc="1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1800" b="1" i="1" spc="1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800" b="1" i="1" spc="100" dirty="0" smtClean="0">
                <a:solidFill>
                  <a:schemeClr val="accent6">
                    <a:lumMod val="75000"/>
                  </a:schemeClr>
                </a:solidFill>
              </a:rPr>
              <a:t>«</a:t>
            </a:r>
            <a:r>
              <a:rPr lang="ru-RU" sz="1800" b="1" spc="100" dirty="0" smtClean="0">
                <a:solidFill>
                  <a:schemeClr val="accent6">
                    <a:lumMod val="75000"/>
                  </a:schemeClr>
                </a:solidFill>
              </a:rPr>
              <a:t>Язык окружает наше бытие как сплошная среда, вне которой и без участия которой ничто не может произойти в нашей жизни. Однако эта среда не существует вне нас как объективированная данность; она находится в нас самих, в нашем сознании, нашей памяти, изменяя свои очертания с каждым движением мысли, каждым проявлением нашей личности» </a:t>
            </a:r>
            <a:r>
              <a:rPr lang="ru-RU" sz="1800" b="1" i="1" spc="100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ru-RU" sz="1800" b="1" i="1" spc="100" dirty="0" err="1" smtClean="0">
                <a:solidFill>
                  <a:schemeClr val="accent6">
                    <a:lumMod val="75000"/>
                  </a:schemeClr>
                </a:solidFill>
              </a:rPr>
              <a:t>Б.М.Гаспаров</a:t>
            </a:r>
            <a:r>
              <a:rPr lang="ru-RU" sz="1800" b="1" i="1" spc="100" dirty="0" smtClean="0">
                <a:solidFill>
                  <a:schemeClr val="accent6">
                    <a:lumMod val="75000"/>
                  </a:schemeClr>
                </a:solidFill>
              </a:rPr>
              <a:t> «Язык, память, образ. Лингвистика языкового существования»).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b="1" i="1" spc="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6000750"/>
            <a:ext cx="6400800" cy="214313"/>
          </a:xfrm>
        </p:spPr>
        <p:txBody>
          <a:bodyPr rtlCol="0">
            <a:normAutofit fontScale="3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3"/>
          <p:cNvSpPr>
            <a:spLocks noGrp="1"/>
          </p:cNvSpPr>
          <p:nvPr>
            <p:ph type="title"/>
          </p:nvPr>
        </p:nvSpPr>
        <p:spPr>
          <a:xfrm>
            <a:off x="5357813" y="273050"/>
            <a:ext cx="3357562" cy="869950"/>
          </a:xfrm>
        </p:spPr>
        <p:txBody>
          <a:bodyPr/>
          <a:lstStyle/>
          <a:p>
            <a:pPr algn="ctr"/>
            <a:r>
              <a:rPr lang="ru-RU" sz="2800" smtClean="0"/>
              <a:t>Павел Флоренский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285750"/>
            <a:ext cx="4972050" cy="6143625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err="1" smtClean="0"/>
              <a:t>Па́вел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Алекса́ндрович</a:t>
            </a:r>
            <a:r>
              <a:rPr lang="ru-RU" sz="1600" dirty="0" smtClean="0"/>
              <a:t> </a:t>
            </a:r>
            <a:r>
              <a:rPr lang="ru-RU" sz="1600" dirty="0" err="1" smtClean="0"/>
              <a:t>Флоре́нский</a:t>
            </a:r>
            <a:r>
              <a:rPr lang="ru-RU" sz="1600" dirty="0" smtClean="0"/>
              <a:t> (22 января 1882, Евлах, </a:t>
            </a:r>
            <a:r>
              <a:rPr lang="ru-RU" sz="1600" dirty="0" err="1" smtClean="0"/>
              <a:t>Елизаветпольская</a:t>
            </a:r>
            <a:r>
              <a:rPr lang="ru-RU" sz="1600" dirty="0" smtClean="0"/>
              <a:t> губерния, Российская империя — 8 декабря 1937, захоронен под Ленинградом) — русский православный священник, богослов, учёный, поэт.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/>
              <a:t>В 1899 г. окончил 2-ю Тифлисскую гимназию и поступил на физико-математический факультет Московского университета. В университете знакомится с Андреем Белым, а через него с Брюсовым, Бальмонтом, Дм. Мережковским, Зинаидой Гиппиус, Ал. Блоком. В студенческие годы увлёкся учением Владимира Соловьёва и архимандрита Серапиона (Машкина). По окончании университета, по благословению епископа Антония (</a:t>
            </a:r>
            <a:r>
              <a:rPr lang="ru-RU" sz="1600" dirty="0" err="1" smtClean="0"/>
              <a:t>Флоренсова</a:t>
            </a:r>
            <a:r>
              <a:rPr lang="ru-RU" sz="1600" dirty="0" smtClean="0"/>
              <a:t>), поступает в Московскую духовную академию, где у него возникает замысел сочинения «Столп и утверждение истины», которую он завершил к концу обучения (1908). В 1911 принимает священство. В 1912 году назначается редактором академического журнала «Богословский вестник».(1908).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/>
              <a:t>«Флоренский - Паскаль нашего времени...»(Василий Розанов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69013" y="2128838"/>
            <a:ext cx="1905000" cy="2600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0" y="928688"/>
            <a:ext cx="3143250" cy="135731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Хайдеггер, Мартин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75" y="357188"/>
            <a:ext cx="5500688" cy="6286500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spc="1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spc="100" dirty="0" err="1" smtClean="0"/>
              <a:t>Ма́ртин</a:t>
            </a:r>
            <a:r>
              <a:rPr lang="ru-RU" sz="1800" spc="100" dirty="0" smtClean="0"/>
              <a:t> </a:t>
            </a:r>
            <a:r>
              <a:rPr lang="ru-RU" sz="1800" spc="100" dirty="0" err="1" smtClean="0"/>
              <a:t>Ха́йдеггер</a:t>
            </a:r>
            <a:r>
              <a:rPr lang="ru-RU" sz="1800" spc="100" dirty="0" smtClean="0"/>
              <a:t> (нем. </a:t>
            </a:r>
            <a:r>
              <a:rPr lang="ru-RU" sz="1800" spc="100" dirty="0" err="1" smtClean="0"/>
              <a:t>Martin</a:t>
            </a:r>
            <a:r>
              <a:rPr lang="ru-RU" sz="1800" spc="100" dirty="0" smtClean="0"/>
              <a:t> </a:t>
            </a:r>
            <a:r>
              <a:rPr lang="ru-RU" sz="1800" spc="100" dirty="0" err="1" smtClean="0"/>
              <a:t>Heidegger</a:t>
            </a:r>
            <a:r>
              <a:rPr lang="ru-RU" sz="1800" spc="100" dirty="0" smtClean="0"/>
              <a:t>, 26 сентября 1889, </a:t>
            </a:r>
            <a:r>
              <a:rPr lang="ru-RU" sz="1800" spc="100" dirty="0" err="1" smtClean="0"/>
              <a:t>Месскирх</a:t>
            </a:r>
            <a:r>
              <a:rPr lang="ru-RU" sz="1800" spc="100" dirty="0" smtClean="0"/>
              <a:t>, Баден-Вюртемберг, Германская империя — 26 мая 1976, </a:t>
            </a:r>
            <a:r>
              <a:rPr lang="ru-RU" sz="1800" spc="100" dirty="0" err="1" smtClean="0"/>
              <a:t>Месскирх</a:t>
            </a:r>
            <a:r>
              <a:rPr lang="ru-RU" sz="1800" spc="100" dirty="0" smtClean="0"/>
              <a:t>, Баден-Вюртемберг, Германия) — </a:t>
            </a:r>
            <a:r>
              <a:rPr lang="ru-RU" sz="1800" u="sng" spc="100" dirty="0" smtClean="0"/>
              <a:t>немецкий философ</a:t>
            </a:r>
            <a:r>
              <a:rPr lang="ru-RU" sz="1800" spc="100" dirty="0" smtClean="0"/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spc="100" dirty="0" smtClean="0"/>
              <a:t>Создал учение о Бытии как об основополагающей и неопределимой, но всем причастной стихии мироздания.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spc="100" dirty="0" smtClean="0"/>
              <a:t>Работы Мартина Хайдеггера оказали сильнейшее влияние на философию, теологию и другие гуманитарные науки XX века. В философии он сыграл критическую роль в становлении таких направлений как экзистенциализм, герменевтика, постмодернизм, </a:t>
            </a:r>
            <a:r>
              <a:rPr lang="ru-RU" sz="1800" spc="100" dirty="0" err="1" smtClean="0"/>
              <a:t>деконструктивизм</a:t>
            </a:r>
            <a:r>
              <a:rPr lang="ru-RU" sz="1800" spc="100" dirty="0" smtClean="0"/>
              <a:t> и всей континентальной философии в целом. Такие известные философы как Карл Ясперс, Клод </a:t>
            </a:r>
            <a:r>
              <a:rPr lang="ru-RU" sz="1800" spc="100" dirty="0" err="1" smtClean="0"/>
              <a:t>Леви-Стросс</a:t>
            </a:r>
            <a:r>
              <a:rPr lang="ru-RU" sz="1800" spc="100" dirty="0" smtClean="0"/>
              <a:t>, Георг </a:t>
            </a:r>
            <a:r>
              <a:rPr lang="ru-RU" sz="1800" spc="100" dirty="0" err="1" smtClean="0"/>
              <a:t>Гадамер,Жан-Поль</a:t>
            </a:r>
            <a:r>
              <a:rPr lang="ru-RU" sz="1800" spc="100" dirty="0" smtClean="0"/>
              <a:t> Сартр, </a:t>
            </a:r>
            <a:r>
              <a:rPr lang="ru-RU" sz="1800" spc="100" dirty="0" err="1" smtClean="0"/>
              <a:t>Ахмад</a:t>
            </a:r>
            <a:r>
              <a:rPr lang="ru-RU" sz="1800" spc="100" dirty="0" smtClean="0"/>
              <a:t> </a:t>
            </a:r>
            <a:r>
              <a:rPr lang="ru-RU" sz="1800" spc="100" dirty="0" err="1" smtClean="0"/>
              <a:t>Фардид</a:t>
            </a:r>
            <a:r>
              <a:rPr lang="ru-RU" sz="1800" spc="100" dirty="0" smtClean="0"/>
              <a:t>, </a:t>
            </a:r>
            <a:r>
              <a:rPr lang="ru-RU" sz="1800" spc="100" dirty="0" err="1" smtClean="0"/>
              <a:t>Ханна</a:t>
            </a:r>
            <a:r>
              <a:rPr lang="ru-RU" sz="1800" spc="100" dirty="0" smtClean="0"/>
              <a:t> </a:t>
            </a:r>
            <a:r>
              <a:rPr lang="ru-RU" sz="1800" spc="100" dirty="0" err="1" smtClean="0"/>
              <a:t>Арендт</a:t>
            </a:r>
            <a:r>
              <a:rPr lang="ru-RU" sz="1800" spc="100" dirty="0" smtClean="0"/>
              <a:t>, Морис </a:t>
            </a:r>
            <a:r>
              <a:rPr lang="ru-RU" sz="1800" spc="100" dirty="0" err="1" smtClean="0"/>
              <a:t>Мерло-Понти</a:t>
            </a:r>
            <a:r>
              <a:rPr lang="ru-RU" sz="1800" spc="100" dirty="0" smtClean="0"/>
              <a:t>, Мишель Фуко, Ричард </a:t>
            </a:r>
            <a:r>
              <a:rPr lang="ru-RU" sz="1800" spc="100" dirty="0" err="1" smtClean="0"/>
              <a:t>Рорти</a:t>
            </a:r>
            <a:r>
              <a:rPr lang="ru-RU" sz="1800" spc="100" dirty="0" smtClean="0"/>
              <a:t> и Жак </a:t>
            </a:r>
            <a:r>
              <a:rPr lang="ru-RU" sz="1800" spc="100" dirty="0" err="1" smtClean="0"/>
              <a:t>Деррида</a:t>
            </a:r>
            <a:r>
              <a:rPr lang="ru-RU" sz="1800" spc="100" dirty="0" smtClean="0"/>
              <a:t> признавали его влияние и анализировали его работы.</a:t>
            </a:r>
            <a:endParaRPr lang="ru-RU" sz="1800" spc="100" dirty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2643188"/>
            <a:ext cx="285750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Содержимое 8"/>
          <p:cNvSpPr>
            <a:spLocks noGrp="1"/>
          </p:cNvSpPr>
          <p:nvPr>
            <p:ph idx="1"/>
          </p:nvPr>
        </p:nvSpPr>
        <p:spPr>
          <a:xfrm>
            <a:off x="5572125" y="2571750"/>
            <a:ext cx="3114675" cy="3571875"/>
          </a:xfrm>
        </p:spPr>
        <p:txBody>
          <a:bodyPr/>
          <a:lstStyle/>
          <a:p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accent3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85800" y="357188"/>
            <a:ext cx="7772400" cy="7143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ГАСПАРОВ Борис Михайлович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subTitle" idx="1"/>
          </p:nvPr>
        </p:nvSpPr>
        <p:spPr>
          <a:xfrm>
            <a:off x="571500" y="1000125"/>
            <a:ext cx="8001000" cy="5286375"/>
          </a:xfrm>
        </p:spPr>
        <p:txBody>
          <a:bodyPr rtlCol="0">
            <a:normAutofit fontScale="625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ГАСПАРОВ Борис Михайлович (род. 1940, Ростов </a:t>
            </a:r>
            <a:r>
              <a:rPr lang="ru-RU" dirty="0" err="1" smtClean="0">
                <a:solidFill>
                  <a:schemeClr val="tx1"/>
                </a:solidFill>
              </a:rPr>
              <a:t>н</a:t>
            </a:r>
            <a:r>
              <a:rPr lang="ru-RU" dirty="0" smtClean="0">
                <a:solidFill>
                  <a:schemeClr val="tx1"/>
                </a:solidFill>
              </a:rPr>
              <a:t>/Д) — лингвист, семиотик, литературовед, музыковед. Доктор филологических наук, профессор. Автор более ста работ по общему и рус. языкознанию, рус. </a:t>
            </a:r>
            <a:r>
              <a:rPr lang="ru-RU" dirty="0" err="1" smtClean="0">
                <a:solidFill>
                  <a:schemeClr val="tx1"/>
                </a:solidFill>
              </a:rPr>
              <a:t>лит-ре</a:t>
            </a:r>
            <a:r>
              <a:rPr lang="ru-RU" dirty="0" smtClean="0">
                <a:solidFill>
                  <a:schemeClr val="tx1"/>
                </a:solidFill>
              </a:rPr>
              <a:t>, музыковедению. Преподавал в Тартуском, Хельсинкском, Колумбийском, </a:t>
            </a:r>
            <a:r>
              <a:rPr lang="ru-RU" dirty="0" err="1" smtClean="0">
                <a:solidFill>
                  <a:schemeClr val="tx1"/>
                </a:solidFill>
              </a:rPr>
              <a:t>Станфордском</a:t>
            </a:r>
            <a:r>
              <a:rPr lang="ru-RU" dirty="0" smtClean="0">
                <a:solidFill>
                  <a:schemeClr val="tx1"/>
                </a:solidFill>
              </a:rPr>
              <a:t> университетах. С 1983 профессор Калифорнийского университета (Беркли, США).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Язык, память, образ. Лингвистика языкового существования. М.: “Новое литературное обозрение”,1996.— 352 с.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В книге известного литературоведа и лингвиста исследуется язык как среда существования человека, с которой происходит его постоянное взаимодействие. Автор поставил перед собой цель — попытаться нарисовать картину нашей повседневной языковой жизни, следуя за языковым поведением и интуицией говорящих, выработать такой подход к языку, при котором на первый план выступил бы бесконечный и нерасчлененный поток языковых действий и связанных с ними мыслительных усилий, представлений, воспоминаний, переживаний. В центре исследования — коммуникативный и духовно-творческий аспекты языковой деятельности.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3"/>
          <p:cNvSpPr>
            <a:spLocks noGrp="1"/>
          </p:cNvSpPr>
          <p:nvPr>
            <p:ph type="title"/>
          </p:nvPr>
        </p:nvSpPr>
        <p:spPr>
          <a:xfrm>
            <a:off x="457200" y="2000250"/>
            <a:ext cx="8229600" cy="2286000"/>
          </a:xfrm>
        </p:spPr>
        <p:txBody>
          <a:bodyPr/>
          <a:lstStyle/>
          <a:p>
            <a:pPr algn="just"/>
            <a:r>
              <a:rPr lang="ru-RU" sz="2400" smtClean="0"/>
              <a:t>Язык – потрясающе важное явление человеческого мира, поскольку он </a:t>
            </a:r>
            <a:r>
              <a:rPr lang="ru-RU" sz="2400" b="1" i="1" smtClean="0"/>
              <a:t>“есть орган внутреннего бытия, само это бытие, находящееся в процессе внутреннего самопознания и проявления”</a:t>
            </a:r>
            <a:r>
              <a:rPr lang="ru-RU" sz="2400" smtClean="0"/>
              <a:t> (В. фон Гумбольдт), и явление очень сложное, многомерное, неоднозначное и изменчивое.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285750"/>
            <a:ext cx="7772400" cy="5643563"/>
          </a:xfrm>
        </p:spPr>
        <p:txBody>
          <a:bodyPr rtlCol="0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Для </a:t>
            </a:r>
            <a:r>
              <a:rPr lang="ru-RU" dirty="0">
                <a:solidFill>
                  <a:schemeClr val="tx1"/>
                </a:solidFill>
              </a:rPr>
              <a:t>языкознания важен прежде всего </a:t>
            </a:r>
            <a:r>
              <a:rPr lang="ru-RU" b="1" dirty="0">
                <a:solidFill>
                  <a:schemeClr val="tx1"/>
                </a:solidFill>
              </a:rPr>
              <a:t>естественный</a:t>
            </a:r>
            <a:r>
              <a:rPr lang="ru-RU" dirty="0">
                <a:solidFill>
                  <a:schemeClr val="tx1"/>
                </a:solidFill>
              </a:rPr>
              <a:t> человеческий язык, в противоположность языку </a:t>
            </a:r>
            <a:r>
              <a:rPr lang="ru-RU" b="1" i="1" dirty="0">
                <a:solidFill>
                  <a:schemeClr val="tx1"/>
                </a:solidFill>
              </a:rPr>
              <a:t>искусственному</a:t>
            </a:r>
            <a:r>
              <a:rPr lang="ru-RU" dirty="0">
                <a:solidFill>
                  <a:schemeClr val="tx1"/>
                </a:solidFill>
              </a:rPr>
              <a:t> и языку </a:t>
            </a:r>
            <a:r>
              <a:rPr lang="ru-RU" b="1" i="1" dirty="0">
                <a:solidFill>
                  <a:schemeClr val="tx1"/>
                </a:solidFill>
              </a:rPr>
              <a:t>животных</a:t>
            </a:r>
            <a:r>
              <a:rPr lang="ru-RU" dirty="0">
                <a:solidFill>
                  <a:schemeClr val="tx1"/>
                </a:solidFill>
              </a:rPr>
              <a:t>, возникновение и развитие которого неразрывно связано с возникновением и развитием человека как “</a:t>
            </a:r>
            <a:r>
              <a:rPr lang="ru-RU" dirty="0" err="1">
                <a:solidFill>
                  <a:schemeClr val="tx1"/>
                </a:solidFill>
              </a:rPr>
              <a:t>homo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sapiens</a:t>
            </a:r>
            <a:r>
              <a:rPr lang="ru-RU" dirty="0">
                <a:solidFill>
                  <a:schemeClr val="tx1"/>
                </a:solidFill>
              </a:rPr>
              <a:t>” (существа разумного” и “</a:t>
            </a:r>
            <a:r>
              <a:rPr lang="ru-RU" dirty="0" err="1">
                <a:solidFill>
                  <a:schemeClr val="tx1"/>
                </a:solidFill>
              </a:rPr>
              <a:t>homo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eloqvens</a:t>
            </a:r>
            <a:r>
              <a:rPr lang="ru-RU" dirty="0">
                <a:solidFill>
                  <a:schemeClr val="tx1"/>
                </a:solidFill>
              </a:rPr>
              <a:t>” (существа говорящего): “Лингвистика представляет собой научное исследование языка человека” (А.Мартине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Г.П.Щедровицкий (современный философ) </a:t>
            </a:r>
            <a:r>
              <a:rPr lang="ru-RU" dirty="0">
                <a:solidFill>
                  <a:schemeClr val="tx1"/>
                </a:solidFill>
              </a:rPr>
              <a:t>отмечает, что в современной науке проблема предмета и объекта лингвистики является достаточно сложной и запутанной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Лингвистический </a:t>
            </a:r>
            <a:r>
              <a:rPr lang="ru-RU" dirty="0">
                <a:solidFill>
                  <a:schemeClr val="tx1"/>
                </a:solidFill>
              </a:rPr>
              <a:t>термин “язык” имеет по крайней мере </a:t>
            </a:r>
            <a:r>
              <a:rPr lang="ru-RU" u="sng" dirty="0">
                <a:solidFill>
                  <a:schemeClr val="tx1"/>
                </a:solidFill>
              </a:rPr>
              <a:t>два</a:t>
            </a:r>
            <a:r>
              <a:rPr lang="ru-RU" dirty="0">
                <a:solidFill>
                  <a:schemeClr val="tx1"/>
                </a:solidFill>
              </a:rPr>
              <a:t> взаимосвязанных значения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>
                <a:solidFill>
                  <a:schemeClr val="tx1"/>
                </a:solidFill>
              </a:rPr>
              <a:t>1) язык вообще, язык как класс знаковых систем; </a:t>
            </a:r>
            <a:endParaRPr lang="ru-RU" b="1" i="1" dirty="0" smtClean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2</a:t>
            </a:r>
            <a:r>
              <a:rPr lang="ru-RU" b="1" i="1" dirty="0">
                <a:solidFill>
                  <a:schemeClr val="tx1"/>
                </a:solidFill>
              </a:rPr>
              <a:t>) конкретный, так называемый этнический или </a:t>
            </a:r>
            <a:r>
              <a:rPr lang="ru-RU" b="1" i="1" dirty="0" err="1">
                <a:solidFill>
                  <a:schemeClr val="tx1"/>
                </a:solidFill>
              </a:rPr>
              <a:t>идиоэтнический</a:t>
            </a:r>
            <a:r>
              <a:rPr lang="ru-RU" b="1" i="1" dirty="0">
                <a:solidFill>
                  <a:schemeClr val="tx1"/>
                </a:solidFill>
              </a:rPr>
              <a:t> язык, используемый в некотором социуме в некоторое время и в некотором пространстве.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accent3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429250" y="273050"/>
            <a:ext cx="3143250" cy="86995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Щедровицкий, Георгий Петрович</a:t>
            </a:r>
            <a:endParaRPr lang="ru-RU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507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428625"/>
            <a:ext cx="4757738" cy="5697538"/>
          </a:xfrm>
        </p:spPr>
        <p:txBody>
          <a:bodyPr/>
          <a:lstStyle/>
          <a:p>
            <a:pPr algn="just"/>
            <a:endParaRPr lang="ru-RU" sz="1800" smtClean="0"/>
          </a:p>
          <a:p>
            <a:pPr algn="just"/>
            <a:endParaRPr lang="ru-RU" sz="1800" smtClean="0"/>
          </a:p>
          <a:p>
            <a:pPr algn="just"/>
            <a:endParaRPr lang="ru-RU" sz="1800" smtClean="0"/>
          </a:p>
          <a:p>
            <a:pPr algn="just"/>
            <a:r>
              <a:rPr lang="ru-RU" sz="1800" smtClean="0"/>
              <a:t>Гео́ргий Петро́вич Щедрови́цкий (23 февраля 1929, Москва — 3 февраля 1994, Болшево, Московская область) — советский философ и методолог, общественный и культурный деятель, создатель и идейный вдохновитель школы «методологов», основатель Московского методологического кружка. </a:t>
            </a:r>
          </a:p>
          <a:p>
            <a:pPr algn="just"/>
            <a:r>
              <a:rPr lang="ru-RU" sz="1800" smtClean="0"/>
              <a:t>Отстаивал идею приоритета деятельностного подхода над натуралистическим как в гносеологическом так и в онтологическом планах. Разрабатывал идею самоопределения методологии «как общей рамки всей жизнедеятельности людей». </a:t>
            </a:r>
          </a:p>
        </p:txBody>
      </p:sp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571625"/>
            <a:ext cx="3057525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Содержимое 6"/>
          <p:cNvSpPr>
            <a:spLocks noGrp="1"/>
          </p:cNvSpPr>
          <p:nvPr>
            <p:ph idx="1"/>
          </p:nvPr>
        </p:nvSpPr>
        <p:spPr>
          <a:xfrm>
            <a:off x="5572125" y="1357313"/>
            <a:ext cx="3186113" cy="4768850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Words>1816</Words>
  <Application>Microsoft Office PowerPoint</Application>
  <PresentationFormat>Экран (4:3)</PresentationFormat>
  <Paragraphs>98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Calibri</vt:lpstr>
      <vt:lpstr>Arial</vt:lpstr>
      <vt:lpstr>Wingdings</vt:lpstr>
      <vt:lpstr>Arial Unicode MS</vt:lpstr>
      <vt:lpstr>Aharoni</vt:lpstr>
      <vt:lpstr>Тема Office</vt:lpstr>
      <vt:lpstr>Слайд 1</vt:lpstr>
      <vt:lpstr>                                                                                                             Список рекомендуемой литературы.   1. Алефиренко Н.Ф. Современные проблемы науки о языке. М.: Флинта: Наука, 2005. Введение. Часть 1, глава 1. 2. Алпатов В.М. Об антропоцентричном и системоцентричном подходе к языку // Вопросы языкознания, 1993. № 3. 3. Золотова Г.А. Грамматика как наука о человеке // Русский язык в научном освещении. 2001. № 1. С.107-113. 4. Золотова Г.А., Онипенко Н.К., Сидорова М.Ю. Коммуникативная грамматика русского языка. М., 1998 5. Кубрякова Е.С. Эволюция лингвистических идей во второй половине ХХ в. (опыт парадигмального анализа) // Язык и наука конца 20 в. М., 1996 6. Кун Т. Структура научных революций. М., 1977.  7. Лебедев М.В. Стабильность языкового значения. М.: “Эдиториал УРСС”, 1998. С.7-21. 8. Логический анализ языка. Образ человека в культуре и языке. М., 1999. Введение. 9. Мечковская Н.Б. Общее языкознание: Структурная и социальная типология языков. М., 2001. Ч.3. Лингвистические универсалии. 10. Миллер Е.Н. К определению языка // Вопросы языкознания. 1987. № 3. 11. Пильх Г. Язык или языки? Предмет изучения лингвистики // Вопросы языкознания. 1994. № 2. 12. Степанов Ю.С. Изменчивый “образ языка” в науке ХХ в. // Язык и наука конца 20 в. М., 1996 13. Степанов Ю.С. Основы языкознания. М.,1966. С.133-137 14. Теория функциональной грамматики: Введение. Аспектуальность. Временная локализованность. Таксис. Л.: Наука, 1987. 15. Хоккет Ч.Ф. Проблема языковых универсалий // Новое в лингвистике. Вып. 5. М., 1970. С.64-76   </vt:lpstr>
      <vt:lpstr>«Дар слова есть дар всеприменимый, и область слова – не менее области  сознания,  если только  не  более. Всё,  растворимое сознанием,   претворяется  в   слове» (П. А.Флоренский «Черты конкретной метафизики» // IV Мысль и язык)  «Язык, всё равно, говорят ли, молчат ли на нём, - это первое и самое широкое очеловечение сущего. Язык впервые даёт возможность стоять среди развёрзтых просторов сущего. Где язык, только там и мир...» (М. Хайдеггер. “Гёрдерлин и сущность поэзии”).  «Язык окружает наше бытие как сплошная среда, вне которой и без участия которой ничто не может произойти в нашей жизни. Однако эта среда не существует вне нас как объективированная данность; она находится в нас самих, в нашем сознании, нашей памяти, изменяя свои очертания с каждым движением мысли, каждым проявлением нашей личности» (Б.М.Гаспаров «Язык, память, образ. Лингвистика языкового существования»). </vt:lpstr>
      <vt:lpstr>Павел Флоренский</vt:lpstr>
      <vt:lpstr>Хайдеггер, Мартин</vt:lpstr>
      <vt:lpstr>ГАСПАРОВ Борис Михайлович</vt:lpstr>
      <vt:lpstr>Язык – потрясающе важное явление человеческого мира, поскольку он “есть орган внутреннего бытия, само это бытие, находящееся в процессе внутреннего самопознания и проявления” (В. фон Гумбольдт), и явление очень сложное, многомерное, неоднозначное и изменчивое. </vt:lpstr>
      <vt:lpstr>Слайд 8</vt:lpstr>
      <vt:lpstr>Щедровицкий, Георгий Петрович</vt:lpstr>
      <vt:lpstr>Слайд 10</vt:lpstr>
      <vt:lpstr>Слайд 11</vt:lpstr>
      <vt:lpstr>Слайд 12</vt:lpstr>
      <vt:lpstr>Степанов Юрий Сергеевич  доктор филологических наук, профессор, академик РАН   Сфера научных интересов:  теория языка, словесность, семиотика, философия языка, история культуры и теория искусств.   </vt:lpstr>
      <vt:lpstr>      Ю. С. Степанов – фундаментальный теоретик языка, охвативший в своих исследованиях области знания от индоевропейского синтаксиса до философских и эстетических аспектов логической семантики; полиглот (владеет 7 языками);  переводчик (перевод с французского книги Э.Бенвениста «Общая лингвистика» (1974г.); автор ставшего классическим вузовского учебника по общему языкознанию, выдержавшему несколько изданий (последнее, третье, издание вышло в     2010 г.); автор первой в России и до сих пор лучшей книги по семиотике «Семиотика» (1972 г.); автор первого исследования французской стилистики в сравнении с русской «Французская стилистика в сравнении с русской» (2002г.);  составитель известной антологии по семиотике «Семиотика/Антология» (1983г., второе переиздание – 2001г.); философ языка, его книга "В трехмерном пространстве языка" (1985г.), столь любимая лингвистами, литературоведами, философами, поэтами и художниками, также выдержала несколько изданий.  </vt:lpstr>
      <vt:lpstr>Слайд 15</vt:lpstr>
      <vt:lpstr>  ГЕРМАН ПАУЛЬ (НЕМ. HERMANN OTTO THEODOR PAUL; 7 АВГУСТА 1846, ДЕР. ЗАЛЬБКЕ, НЫНЕ ЧАСТЬ МАГДЕБУРГА — 29 ДЕКАБРЯ 1921, МЮНХЕН) — НЕМЕЦКИЙ ЛИНГВИСТ, ПРОФЕССОР, ИДЕОЛОГ ШКОЛЫ МЛАДОГРАММАТИКОВ, ОДИН ИЗ ВЫДАЮЩИХСЯ ЛИНГВИСТОВ XIX В. ТРУДЫ ПО ИСТОРИИ НЕМЕЦКОГО И ДРУГИХ ГЕРМАНСКИХ ЯЗЫКОВ И ПО МЕТОДОЛОГИИ ИСТОРИЧЕСКОГО ИЗУЧЕНИЯ ЯЗЫКА.</vt:lpstr>
      <vt:lpstr>Слайд 17</vt:lpstr>
      <vt:lpstr>Слайд 18</vt:lpstr>
      <vt:lpstr> НОАМ ХОМСКИЙ. СОГЛАСНО НЕДАВНЕМУ ОПРОСУ, ОН - САМЫЙ ВЫДАЮЩИЙСЯ ПУБЛИЧНЫЙ ИНТЕЛЛЕКТУАЛ НА СВЕТЕ. ХОМСКИЙ  ВХОДИТ В ПЕРВУЮ ДЕСЯТКУ САМЫХ ЦИТИРУЕМЫХ В НАУЧНОМ МИРЕ АВТОРОВ, ЗАНИМАЯ МЕСТО ПОСЛЕ ПЛАТОНА И ФРЕЙДА, НО ПЕРЕД ГЕГЕЛЕМ И ЦИЦЕРОНОМ. И У ЭТОГО ЧЕЛОВЕКА НЕ ТОЛЬКО ДВЕ ФАМИЛИИ - ДЛЯ РУССКИХ ОН ХОМСКИЙ, А ДЛЯ ОСТАЛЬНОГО МИРА ЧОМСКИ,- НО И ДВЕ КАРЬЕРЫ, ДВЕ ИПОСТАСИ, В КАЖДОЙ ИЗ КОТОРЫХ ОН СТАЛ ОБЪЕКТОМ МАССОВОГО ПОКЛОНЕНИЯ И ОТЧАЯННОЙ НЕНАВИСТИ. АНАСТАСИЯ ФРОЛОВА                                                                                                          ИСТОЧНИК: WWW.KOMMERSANT.RU   </vt:lpstr>
      <vt:lpstr>Слайд 20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«Дар слова есть дар всеприменимый, и область слова – не менее области сознания, если только не более. Всё, растворимое сознанием, претворяется в слове» (Павел Александрович Флоренский «Черты конкретной метафизики» // IV Мысль и язык)    «Язык, всё равно, говорят ли, молчат ли на нём, - это первое и самое широкое очеловечение сущего. Язык впервые даёт возможность стоять среди развёрзтых просторов сущего. Где язык, только там и мир...» (М.Хайдеггер. “Гёрдерлин и сущность поэзии”).</dc:title>
  <dc:creator>Игорь</dc:creator>
  <cp:lastModifiedBy>Кафедра</cp:lastModifiedBy>
  <cp:revision>43</cp:revision>
  <dcterms:created xsi:type="dcterms:W3CDTF">2010-09-28T17:49:25Z</dcterms:created>
  <dcterms:modified xsi:type="dcterms:W3CDTF">2012-02-08T11:06:08Z</dcterms:modified>
</cp:coreProperties>
</file>