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4F27-F5E8-462C-9F7A-ED4E5C133632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E6C7A-E351-4F3F-9021-1CAF4B86E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E958-EF73-46A0-871F-71101EDD6EA0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BE0B-F429-49DA-910A-9D853F0A1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CE2A-D689-4989-ADB5-B6B12065E2F9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EC020-E88C-4593-8374-7BC690A07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15B2-B03F-4147-8CBC-6C96328B7817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28F6C-402A-4BA6-98AA-EB277D0FF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8CFDC-2CF7-416D-BF0C-24DAFDF5FA79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210A3-3B2B-4C97-BA1A-4A2D14C86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79001-4A20-4DCC-A0FB-6EEF701AD8CC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D874-F887-4F61-A20A-DE58D2CB6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DDD8-E3A4-4FAF-BADA-EBCDAC16DE80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12564-78CA-44D4-A9C0-FF3896E86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E40C6-9706-4201-A8D9-5FCCB3DA9BDD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26AC-FD32-48D6-8568-1FA8A77D0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EB170-7432-4364-9E8C-9FB799C17398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C8D2-554E-495C-BECE-47C041A25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F3225-B4DE-4BAC-BA33-6B053966AEA6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7C12-BFF4-4B84-B70A-8EE92408B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888FF-8F7D-4EA9-9436-23DE5B5CA153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7DC2-869E-493E-8E10-2ACF4CC82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C44CDC-5EB7-4CD5-BB79-354046D44CA8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F2DC2F-E369-41BB-9B84-DCC7E83E6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4572000"/>
          </a:xfrm>
        </p:spPr>
        <p:txBody>
          <a:bodyPr/>
          <a:lstStyle/>
          <a:p>
            <a:pPr algn="l" hangingPunct="0">
              <a:lnSpc>
                <a:spcPct val="150000"/>
              </a:lnSpc>
            </a:pPr>
            <a:r>
              <a:rPr lang="ru-RU" sz="2000" smtClean="0"/>
              <a:t>Эмпирически сложившиеся разделы языкознания частично пересекаются и поэтому не образуют логически последовательной системы; можно лишь представить эти разделы как соотносящиеся друг с другом по некоторым параметрам. Выделяют: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1) языкознание </a:t>
            </a:r>
            <a:r>
              <a:rPr lang="ru-RU" sz="2000" b="1" smtClean="0"/>
              <a:t>теоретическое</a:t>
            </a:r>
            <a:r>
              <a:rPr lang="ru-RU" sz="2000" smtClean="0"/>
              <a:t> и языкознание </a:t>
            </a:r>
            <a:r>
              <a:rPr lang="ru-RU" sz="2000" b="1" smtClean="0"/>
              <a:t>прикладное</a:t>
            </a:r>
            <a:r>
              <a:rPr lang="ru-RU" sz="2000" smtClean="0"/>
              <a:t>,</a:t>
            </a:r>
            <a:br>
              <a:rPr lang="ru-RU" sz="2000" smtClean="0"/>
            </a:br>
            <a:r>
              <a:rPr lang="ru-RU" sz="2000" smtClean="0"/>
              <a:t>2) внутри теоретического условно различают </a:t>
            </a:r>
            <a:r>
              <a:rPr lang="ru-RU" sz="2000" b="1" smtClean="0"/>
              <a:t>частное</a:t>
            </a:r>
            <a:r>
              <a:rPr lang="ru-RU" sz="2000" smtClean="0"/>
              <a:t> и </a:t>
            </a:r>
            <a:r>
              <a:rPr lang="ru-RU" sz="2000" b="1" smtClean="0"/>
              <a:t>общее</a:t>
            </a:r>
            <a:r>
              <a:rPr lang="ru-RU" sz="2000" smtClean="0"/>
              <a:t>    языкознание.</a:t>
            </a: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8038" y="5084763"/>
            <a:ext cx="6400800" cy="13668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85875"/>
            <a:ext cx="7772400" cy="5429250"/>
          </a:xfrm>
        </p:spPr>
        <p:txBody>
          <a:bodyPr rtlCol="0">
            <a:normAutofit fontScale="85000" lnSpcReduction="10000"/>
          </a:bodyPr>
          <a:lstStyle/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Прикладное языкознание – это  деятельность по приложению научных знаний об устройстве и функционировании языка в нелингвистических научных дисциплинах и в различных сферах практической деятельности человека, а также теоретическое осмысление такой деятельности (А.Н.Баранов. Введение в прикладную лингвистику. М., 2003).</a:t>
            </a: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Прикладное языкознание ‑ это особая научно-практическая деятельность, целью которой является усовершенствование языковых контактов в обществе (Ю.В.Рождественский. Лекции по общему языкознанию. М., 1990).</a:t>
            </a: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r>
              <a:rPr lang="ru-RU" dirty="0">
                <a:solidFill>
                  <a:schemeClr val="tx1"/>
                </a:solidFill>
              </a:rPr>
              <a:t>Усовершенствование речевых контактов может быть реализовано в трёх областях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fontAlgn="auto" hangingPunct="0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</a:rPr>
              <a:t>усовершенствование </a:t>
            </a:r>
            <a:r>
              <a:rPr lang="ru-RU" dirty="0">
                <a:solidFill>
                  <a:schemeClr val="tx1"/>
                </a:solidFill>
              </a:rPr>
              <a:t>формы и техники производства речевых знаков – </a:t>
            </a:r>
            <a:r>
              <a:rPr lang="ru-RU" b="1" dirty="0">
                <a:solidFill>
                  <a:schemeClr val="tx1"/>
                </a:solidFill>
              </a:rPr>
              <a:t>языковая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семиотика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457200" indent="-457200" fontAlgn="auto" hangingPunct="0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усовершенствование речевых контактов путём обучения людей владению нормированным языком, обучение технике речи – </a:t>
            </a:r>
            <a:r>
              <a:rPr lang="ru-RU" b="1" dirty="0">
                <a:solidFill>
                  <a:schemeClr val="tx1"/>
                </a:solidFill>
              </a:rPr>
              <a:t>языковая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дидактика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fontAlgn="auto" hangingPunct="0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dirty="0" smtClean="0">
                <a:solidFill>
                  <a:schemeClr val="tx1"/>
                </a:solidFill>
              </a:rPr>
              <a:t>информационное обслуживание: правила, по которым создаются, передаются, хранятся и воспринимаются тексты – </a:t>
            </a:r>
            <a:r>
              <a:rPr lang="ru-RU" b="1" dirty="0" smtClean="0">
                <a:solidFill>
                  <a:schemeClr val="tx1"/>
                </a:solidFill>
              </a:rPr>
              <a:t>институты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речевой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коммуникации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fontAlgn="auto" hangingPunct="0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ru-RU" dirty="0"/>
          </a:p>
          <a:p>
            <a:pPr marL="457200" indent="-457200" fontAlgn="auto" hangingPunct="0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785813"/>
            <a:ext cx="7772400" cy="5380037"/>
          </a:xfrm>
        </p:spPr>
        <p:txBody>
          <a:bodyPr>
            <a:normAutofit/>
          </a:bodyPr>
          <a:lstStyle/>
          <a:p>
            <a:pPr algn="just"/>
            <a:r>
              <a:rPr lang="ru-RU" smtClean="0">
                <a:solidFill>
                  <a:schemeClr val="tx1"/>
                </a:solidFill>
              </a:rPr>
              <a:t>Общее языкознание устанавливает общие, или статистически преобладающие, черты всех языков как опытным путём, путём наблюдения, идя от частного к общему, т.е. эмпирически-индуктивно, с помощью типологии, так и дедуктивно, т.е. идя от общего к частному, исследуя общие, значимые для всех коллективов людей закономерности функционирования языка.</a:t>
            </a:r>
          </a:p>
          <a:p>
            <a:pPr algn="just"/>
            <a:endParaRPr lang="ru-RU" smtClean="0">
              <a:solidFill>
                <a:schemeClr val="tx1"/>
              </a:solidFill>
            </a:endParaRPr>
          </a:p>
          <a:p>
            <a:pPr algn="just"/>
            <a:r>
              <a:rPr lang="ru-RU" sz="2400" b="1" i="1" smtClean="0">
                <a:solidFill>
                  <a:schemeClr val="tx1"/>
                </a:solidFill>
              </a:rPr>
              <a:t>Универсалии </a:t>
            </a:r>
            <a:r>
              <a:rPr lang="ru-RU" sz="2400" i="1" smtClean="0">
                <a:solidFill>
                  <a:schemeClr val="tx1"/>
                </a:solidFill>
              </a:rPr>
              <a:t>(от лат. universalis ‑ общий, всеобщий) ‑ языковые  свойства, присущие всем языкам или большинству из них.</a:t>
            </a:r>
          </a:p>
          <a:p>
            <a:pPr algn="just"/>
            <a:endParaRPr lang="ru-RU" smtClean="0">
              <a:solidFill>
                <a:schemeClr val="tx1"/>
              </a:solidFill>
            </a:endParaRPr>
          </a:p>
          <a:p>
            <a:pPr algn="just"/>
            <a:r>
              <a:rPr lang="ru-RU" smtClean="0">
                <a:solidFill>
                  <a:schemeClr val="tx1"/>
                </a:solidFill>
              </a:rPr>
              <a:t> Примером универсалии может служить следующее высказывание: “Во всех языках есть дейктические слова (местоимения)”. </a:t>
            </a:r>
          </a:p>
          <a:p>
            <a:pPr algn="just"/>
            <a:r>
              <a:rPr lang="ru-RU" smtClean="0">
                <a:solidFill>
                  <a:schemeClr val="tx1"/>
                </a:solidFill>
              </a:rPr>
              <a:t>                                                                                                           </a:t>
            </a:r>
            <a:r>
              <a:rPr lang="en-US" sz="1400" smtClean="0">
                <a:solidFill>
                  <a:schemeClr val="tx1"/>
                </a:solidFill>
              </a:rPr>
              <a:t>©</a:t>
            </a:r>
            <a:r>
              <a:rPr lang="ru-RU" sz="1400" smtClean="0">
                <a:solidFill>
                  <a:schemeClr val="tx1"/>
                </a:solidFill>
              </a:rPr>
              <a:t> Милютина</a:t>
            </a: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 sz="1400" smtClean="0">
                <a:solidFill>
                  <a:schemeClr val="tx1"/>
                </a:solidFill>
              </a:rPr>
              <a:t>М.Г.</a:t>
            </a:r>
            <a:r>
              <a:rPr lang="ru-RU" smtClean="0">
                <a:solidFill>
                  <a:schemeClr val="tx1"/>
                </a:solidFill>
              </a:rPr>
              <a:t> </a:t>
            </a:r>
          </a:p>
          <a:p>
            <a:endParaRPr lang="ru-RU" sz="18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42938"/>
            <a:ext cx="7772400" cy="5143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Широкое распространение термин “универсальная грамматика” получил после выхода в свет в 1660 году “Грамматики общей и рациональной” </a:t>
            </a:r>
            <a:r>
              <a:rPr lang="ru-RU" dirty="0" err="1">
                <a:solidFill>
                  <a:schemeClr val="tx1"/>
                </a:solidFill>
              </a:rPr>
              <a:t>Антуана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Арно</a:t>
            </a:r>
            <a:r>
              <a:rPr lang="ru-RU" dirty="0">
                <a:solidFill>
                  <a:schemeClr val="tx1"/>
                </a:solidFill>
              </a:rPr>
              <a:t> и Клода </a:t>
            </a:r>
            <a:r>
              <a:rPr lang="ru-RU" dirty="0" err="1">
                <a:solidFill>
                  <a:schemeClr val="tx1"/>
                </a:solidFill>
              </a:rPr>
              <a:t>Лансло</a:t>
            </a:r>
            <a:r>
              <a:rPr lang="ru-RU" dirty="0">
                <a:solidFill>
                  <a:schemeClr val="tx1"/>
                </a:solidFill>
              </a:rPr>
              <a:t>, более известной под кратким названием “Грамматика </a:t>
            </a:r>
            <a:r>
              <a:rPr lang="ru-RU" dirty="0" err="1">
                <a:solidFill>
                  <a:schemeClr val="tx1"/>
                </a:solidFill>
              </a:rPr>
              <a:t>Пор-Рояля</a:t>
            </a:r>
            <a:r>
              <a:rPr lang="ru-RU" dirty="0">
                <a:solidFill>
                  <a:schemeClr val="tx1"/>
                </a:solidFill>
              </a:rPr>
              <a:t>” (</a:t>
            </a:r>
            <a:r>
              <a:rPr lang="ru-RU" dirty="0" err="1">
                <a:solidFill>
                  <a:schemeClr val="tx1"/>
                </a:solidFill>
              </a:rPr>
              <a:t>Пор-Рояль</a:t>
            </a:r>
            <a:r>
              <a:rPr lang="ru-RU" dirty="0">
                <a:solidFill>
                  <a:schemeClr val="tx1"/>
                </a:solidFill>
              </a:rPr>
              <a:t> – название монастыря, расположенного недалеко от Парижа, где и была написана грамматика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>
                <a:solidFill>
                  <a:schemeClr val="tx1"/>
                </a:solidFill>
              </a:rPr>
              <a:t>В основе “Грамматики  </a:t>
            </a:r>
            <a:r>
              <a:rPr lang="ru-RU" i="1" dirty="0" err="1">
                <a:solidFill>
                  <a:schemeClr val="tx1"/>
                </a:solidFill>
              </a:rPr>
              <a:t>Пор-Рояля</a:t>
            </a:r>
            <a:r>
              <a:rPr lang="ru-RU" i="1" dirty="0">
                <a:solidFill>
                  <a:schemeClr val="tx1"/>
                </a:solidFill>
              </a:rPr>
              <a:t>” лежит концепция о двух “слоях” языка: </a:t>
            </a:r>
            <a:r>
              <a:rPr lang="ru-RU" b="1" i="1" dirty="0">
                <a:solidFill>
                  <a:schemeClr val="tx1"/>
                </a:solidFill>
              </a:rPr>
              <a:t>высшем</a:t>
            </a:r>
            <a:r>
              <a:rPr lang="ru-RU" i="1" dirty="0">
                <a:solidFill>
                  <a:schemeClr val="tx1"/>
                </a:solidFill>
              </a:rPr>
              <a:t> и </a:t>
            </a:r>
            <a:r>
              <a:rPr lang="ru-RU" b="1" i="1" dirty="0" smtClean="0">
                <a:solidFill>
                  <a:schemeClr val="tx1"/>
                </a:solidFill>
              </a:rPr>
              <a:t>низшем.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середине 20 </a:t>
            </a:r>
            <a:r>
              <a:rPr lang="ru-RU" dirty="0" smtClean="0">
                <a:solidFill>
                  <a:schemeClr val="tx1"/>
                </a:solidFill>
              </a:rPr>
              <a:t>века </a:t>
            </a:r>
            <a:r>
              <a:rPr lang="ru-RU" dirty="0">
                <a:solidFill>
                  <a:schemeClr val="tx1"/>
                </a:solidFill>
              </a:rPr>
              <a:t>Жорж Кювье, французский зоолог, ввёл понятие “типа” в зоологии и установил принцип “корреляции органов”, на основе которого реконструировал строение многих вымерших животных.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" name="Круглая лента лицом вверх 5"/>
          <p:cNvSpPr/>
          <p:nvPr/>
        </p:nvSpPr>
        <p:spPr>
          <a:xfrm>
            <a:off x="3929063" y="3571875"/>
            <a:ext cx="1216025" cy="758825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722313" y="0"/>
            <a:ext cx="7772400" cy="6500813"/>
          </a:xfrm>
        </p:spPr>
        <p:txBody>
          <a:bodyPr/>
          <a:lstStyle/>
          <a:p>
            <a:pPr algn="just"/>
            <a:r>
              <a:rPr lang="ru-RU" sz="2400" smtClean="0">
                <a:solidFill>
                  <a:schemeClr val="tx1"/>
                </a:solidFill>
              </a:rPr>
              <a:t>Впервые вопрос о возможности эмпирического выявления универсалий был поставлен  выдающимся американским лингвистом Джорджем Гринбергом в начале  1960-х годов.</a:t>
            </a:r>
          </a:p>
          <a:p>
            <a:pPr algn="just"/>
            <a:endParaRPr lang="ru-RU" sz="2400" smtClean="0">
              <a:solidFill>
                <a:schemeClr val="tx1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</a:rPr>
              <a:t>  Гринберг и его последователи приняли так называемое статистическое понимание универсалий. При нем не требуется проверки универсалий в каждом языке мира. </a:t>
            </a:r>
          </a:p>
          <a:p>
            <a:pPr algn="just"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</a:rPr>
              <a:t>  Проверка универсалий осуществляется на достаточно ограниченном множестве языков, которое называется выборкой. </a:t>
            </a:r>
          </a:p>
          <a:p>
            <a:pPr algn="just"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</a:rPr>
              <a:t>  В первых работах Гринберга по проблеме универсалий объем выборки составлял 30 языков, в современных   же исследованиях он обычно равен приблизительно 100 языкам. </a:t>
            </a:r>
          </a:p>
          <a:p>
            <a:pPr algn="just"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</a:rPr>
              <a:t>  Основные требования к выборке касаются не столько количества, сколько принципов отбора входящих в нее языков. </a:t>
            </a:r>
          </a:p>
          <a:p>
            <a:pPr algn="just">
              <a:buFont typeface="Arial" charset="0"/>
              <a:buChar char="•"/>
            </a:pPr>
            <a:r>
              <a:rPr lang="ru-RU" sz="1800" smtClean="0">
                <a:solidFill>
                  <a:schemeClr val="tx1"/>
                </a:solidFill>
              </a:rPr>
              <a:t>  Выборка должна быть составлена таким образом, чтобы в ней равномерно были представлены языки различных семей и  регионов («ареалов»). </a:t>
            </a:r>
          </a:p>
          <a:p>
            <a:pPr algn="just"/>
            <a:endParaRPr lang="ru-RU" sz="1800" smtClean="0">
              <a:solidFill>
                <a:schemeClr val="tx1"/>
              </a:solidFill>
            </a:endParaRPr>
          </a:p>
          <a:p>
            <a:pPr algn="just"/>
            <a:endParaRPr lang="ru-RU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tint val="66000"/>
                <a:satMod val="160000"/>
              </a:schemeClr>
            </a:gs>
            <a:gs pos="0">
              <a:schemeClr val="accent3">
                <a:lumMod val="40000"/>
                <a:lumOff val="60000"/>
              </a:schemeClr>
            </a:gs>
            <a:gs pos="50000">
              <a:schemeClr val="accent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413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7411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714375"/>
            <a:ext cx="4543425" cy="5500688"/>
          </a:xfrm>
        </p:spPr>
        <p:txBody>
          <a:bodyPr/>
          <a:lstStyle/>
          <a:p>
            <a:pPr algn="just"/>
            <a:r>
              <a:rPr lang="ru-RU" sz="1800" b="1" smtClean="0"/>
              <a:t>Джо́зеф Гри́нберг </a:t>
            </a:r>
            <a:r>
              <a:rPr lang="ru-RU" sz="1800" smtClean="0"/>
              <a:t>(англ. Joseph Harold Greenberg, 28 мая 1915, Бруклин — 7 мая 2001, Стэнфорд) — американский лингвист, профессор Стэнфордского университета, один из выдающихся лингвистов XX века. Один из основателей современной лингвистической типологии; внёс также существенный вклад в африканистику и семитологию. Труды по общей морфологии и синтаксису, генетической классификации языков Старого и Нового Света, типологии, диахронической и ареальной лингвистике, проблемам происхождения языка. Член Национальной академии наук США (первый лингвист, избранный в это сообщество), Американского философского общества и Американской академии наук и искусств; президент Американского лингвистического общества (1976), лауреат многих американских и международных премий.</a:t>
            </a:r>
          </a:p>
        </p:txBody>
      </p:sp>
      <p:pic>
        <p:nvPicPr>
          <p:cNvPr id="174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46713" y="1071563"/>
            <a:ext cx="2936875" cy="39290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pPr algn="just"/>
            <a:r>
              <a:rPr lang="ru-RU" sz="2000" smtClean="0"/>
              <a:t>Общепризнанным научным достижением Гринберга стала разработка им оснований лингвистической типологии, связанной в его понимании прежде всего с поиском языковых «универсалий», то есть общих свойств всех естественных языков. Первый список таких универсалий был предложен Гринбергом в статье 1962 г. и в написанном им позднее в соавторстве с Ч. Осгудом и Д. Дженкинсом «Меморандуме о языковых универсалиях»: они касались фонологических, морфологических и синтаксических свойств языков и подразделялись на несколько типов. Наибольшую известность в дальнейшем получили обобщения Гринберга, касавшиеся возможных типов порядка слов в естественных языках.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smtClean="0"/>
              <a:t>Завершением цикла типологических исследований Гринберга стал фундаментальный четырехтомный коллективный труд 1978 г. «Универсалии естественного языка» (подготовленный Гринбергом совместно с Ч. Фергюсоном и Э. Моравчик), в котором были подведены итоги так наз. «стэнфордского проекта» по комплексному изучению грамматической типологии языков мира. Эта классическая публикация до сих пор не утратила своего значения для лингвистической типологии.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000625"/>
            <a:ext cx="7772400" cy="7683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71500"/>
            <a:ext cx="7772400" cy="51435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В 1961 году в Нью-Йорке состоялась конференция </a:t>
            </a:r>
            <a:r>
              <a:rPr lang="ru-RU" sz="2400" b="1" dirty="0">
                <a:solidFill>
                  <a:schemeClr val="tx1"/>
                </a:solidFill>
              </a:rPr>
              <a:t>по лингвистическим </a:t>
            </a:r>
            <a:r>
              <a:rPr lang="ru-RU" sz="2400" b="1" dirty="0" smtClean="0">
                <a:solidFill>
                  <a:schemeClr val="tx1"/>
                </a:solidFill>
              </a:rPr>
              <a:t>универсалиям.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“</a:t>
            </a:r>
            <a:r>
              <a:rPr lang="ru-RU" dirty="0">
                <a:solidFill>
                  <a:schemeClr val="tx1"/>
                </a:solidFill>
              </a:rPr>
              <a:t>Меморандум относительно языковых универсалий”, написанный Дж. Гринбергом, </a:t>
            </a:r>
            <a:r>
              <a:rPr lang="ru-RU" dirty="0" err="1">
                <a:solidFill>
                  <a:schemeClr val="tx1"/>
                </a:solidFill>
              </a:rPr>
              <a:t>К.Озгудом</a:t>
            </a:r>
            <a:r>
              <a:rPr lang="ru-RU" dirty="0">
                <a:solidFill>
                  <a:schemeClr val="tx1"/>
                </a:solidFill>
              </a:rPr>
              <a:t> и Дж. Дженкинсом гласит: </a:t>
            </a:r>
            <a:r>
              <a:rPr lang="ru-RU" i="1" dirty="0">
                <a:solidFill>
                  <a:schemeClr val="tx1"/>
                </a:solidFill>
              </a:rPr>
              <a:t>“... несмотря на существование бесконечного множества различий, все языки построены по одной и той же модели”. </a:t>
            </a:r>
            <a:endParaRPr lang="ru-RU" i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Эту </a:t>
            </a:r>
            <a:r>
              <a:rPr lang="ru-RU" dirty="0">
                <a:solidFill>
                  <a:schemeClr val="tx1"/>
                </a:solidFill>
              </a:rPr>
              <a:t>же мысль высказывает и Роман Якобсон в своей статье “Значение лингвистических универсалий для языкознания”: </a:t>
            </a:r>
            <a:endParaRPr lang="ru-RU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chemeClr val="tx1"/>
                </a:solidFill>
              </a:rPr>
              <a:t>“</a:t>
            </a:r>
            <a:r>
              <a:rPr lang="ru-RU" i="1" dirty="0">
                <a:solidFill>
                  <a:schemeClr val="tx1"/>
                </a:solidFill>
              </a:rPr>
              <a:t>Мы с радостью принимаем к сведению вывод о том, что языки мира могут действительно трактоваться как различные разновидности одной и той же универсальной темы ‑ языка человека”.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57188"/>
            <a:ext cx="7772400" cy="5786437"/>
          </a:xfrm>
        </p:spPr>
        <p:txBody>
          <a:bodyPr rtlCol="0">
            <a:normAutofit lnSpcReduction="10000"/>
          </a:bodyPr>
          <a:lstStyle/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>
                <a:solidFill>
                  <a:schemeClr val="tx1"/>
                </a:solidFill>
              </a:rPr>
              <a:t>Теория языковых универсалий рассматривает и </a:t>
            </a:r>
            <a:r>
              <a:rPr lang="ru-RU" u="sng" dirty="0" smtClean="0">
                <a:solidFill>
                  <a:schemeClr val="tx1"/>
                </a:solidFill>
              </a:rPr>
              <a:t>определяет:</a:t>
            </a: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ru-RU" u="sng" dirty="0">
              <a:solidFill>
                <a:schemeClr val="tx1"/>
              </a:solidFill>
            </a:endParaRP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	1) общие свойства всех человеческих языков в отличие от языка животных: например, в человеческом языке канал для любой языковой коммуникации ‑ вокально-слуховой; на языке человека возможно легко порождать и легко воспринимать новые сообщения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	2) совокупность содержательных (семантических) категорий, теми или иными средствами выражающихся в каждом языке: например, во всех языках выражены отношения между субъектом и предикатом, категории </a:t>
            </a:r>
            <a:r>
              <a:rPr lang="ru-RU" dirty="0" err="1">
                <a:solidFill>
                  <a:schemeClr val="tx1"/>
                </a:solidFill>
              </a:rPr>
              <a:t>количественности</a:t>
            </a:r>
            <a:r>
              <a:rPr lang="ru-RU" dirty="0">
                <a:solidFill>
                  <a:schemeClr val="tx1"/>
                </a:solidFill>
              </a:rPr>
              <a:t>, оценки, определённости/неопределённости и т.д</a:t>
            </a:r>
            <a:r>
              <a:rPr lang="ru-RU" dirty="0" smtClean="0">
                <a:solidFill>
                  <a:schemeClr val="tx1"/>
                </a:solidFill>
              </a:rPr>
              <a:t>.;</a:t>
            </a: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	3) общие свойства самих языковых структур, относящиеся ко всем языковым уровням: например, отношение количества гласных к количеству согласных в звуковой цепи любого языка не может быть больше двух; если существует флексия, то есть и деривационный элемент и т.д.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0"/>
            <a:ext cx="7772400" cy="58578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Существуют разные  классификации языковых универсалий, строящиеся на разных основаниях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tx1"/>
                </a:solidFill>
              </a:rPr>
              <a:t>Универсалии-импликации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универсалии-эквиваленции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/>
                </a:solidFill>
              </a:rPr>
              <a:t>Универсалии </a:t>
            </a:r>
            <a:r>
              <a:rPr lang="ru-RU" b="1" dirty="0" smtClean="0">
                <a:solidFill>
                  <a:schemeClr val="tx1"/>
                </a:solidFill>
              </a:rPr>
              <a:t>дедуктивные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b="1" dirty="0">
                <a:solidFill>
                  <a:schemeClr val="tx1"/>
                </a:solidFill>
              </a:rPr>
              <a:t>индуктивные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последние свойства отдельных объектов распространяют на весь класс объектов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универсалии </a:t>
            </a:r>
            <a:r>
              <a:rPr lang="ru-RU" b="1" dirty="0">
                <a:solidFill>
                  <a:schemeClr val="tx1"/>
                </a:solidFill>
              </a:rPr>
              <a:t>абсолютные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u="sng" dirty="0">
                <a:solidFill>
                  <a:schemeClr val="tx1"/>
                </a:solidFill>
              </a:rPr>
              <a:t>полные</a:t>
            </a:r>
            <a:r>
              <a:rPr lang="ru-RU" dirty="0">
                <a:solidFill>
                  <a:schemeClr val="tx1"/>
                </a:solidFill>
              </a:rPr>
              <a:t>) и </a:t>
            </a:r>
            <a:r>
              <a:rPr lang="ru-RU" b="1" dirty="0">
                <a:solidFill>
                  <a:schemeClr val="tx1"/>
                </a:solidFill>
              </a:rPr>
              <a:t>статистические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u="sng" dirty="0">
                <a:solidFill>
                  <a:schemeClr val="tx1"/>
                </a:solidFill>
              </a:rPr>
              <a:t>неполные</a:t>
            </a:r>
            <a:r>
              <a:rPr lang="ru-RU" dirty="0">
                <a:solidFill>
                  <a:schemeClr val="tx1"/>
                </a:solidFill>
              </a:rPr>
              <a:t>), или, в терминологии Р.Якобсона, “почти универсалии</a:t>
            </a:r>
            <a:r>
              <a:rPr lang="ru-RU" dirty="0" smtClean="0">
                <a:solidFill>
                  <a:schemeClr val="tx1"/>
                </a:solidFill>
              </a:rPr>
              <a:t>”.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Универсалии </a:t>
            </a:r>
            <a:r>
              <a:rPr lang="ru-RU" b="1" dirty="0" smtClean="0">
                <a:solidFill>
                  <a:schemeClr val="tx1"/>
                </a:solidFill>
              </a:rPr>
              <a:t>простые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b="1" dirty="0" smtClean="0">
                <a:solidFill>
                  <a:schemeClr val="tx1"/>
                </a:solidFill>
              </a:rPr>
              <a:t>сложные.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Универсалии </a:t>
            </a:r>
            <a:r>
              <a:rPr lang="ru-RU" b="1" dirty="0" smtClean="0">
                <a:solidFill>
                  <a:schemeClr val="tx1"/>
                </a:solidFill>
              </a:rPr>
              <a:t>синхронические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b="1" dirty="0" smtClean="0">
                <a:solidFill>
                  <a:schemeClr val="tx1"/>
                </a:solidFill>
              </a:rPr>
              <a:t>диахронические.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/>
                </a:solidFill>
              </a:rPr>
              <a:t>Универсалии </a:t>
            </a:r>
            <a:r>
              <a:rPr lang="ru-RU" b="1" dirty="0" smtClean="0">
                <a:solidFill>
                  <a:schemeClr val="tx1"/>
                </a:solidFill>
              </a:rPr>
              <a:t>уровневые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b="1" i="1" dirty="0">
                <a:solidFill>
                  <a:schemeClr val="tx1"/>
                </a:solidFill>
              </a:rPr>
              <a:t>фонетические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грамматические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b="1" i="1" dirty="0" smtClean="0">
                <a:solidFill>
                  <a:schemeClr val="tx1"/>
                </a:solidFill>
              </a:rPr>
              <a:t>семантические.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/>
                </a:solidFill>
              </a:rPr>
              <a:t>Универсалии </a:t>
            </a:r>
            <a:r>
              <a:rPr lang="ru-RU" b="1" dirty="0">
                <a:solidFill>
                  <a:schemeClr val="tx1"/>
                </a:solidFill>
              </a:rPr>
              <a:t>языковые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b="1" dirty="0">
                <a:solidFill>
                  <a:schemeClr val="tx1"/>
                </a:solidFill>
              </a:rPr>
              <a:t>речевые</a:t>
            </a:r>
            <a:r>
              <a:rPr lang="ru-RU" dirty="0">
                <a:solidFill>
                  <a:schemeClr val="tx1"/>
                </a:solidFill>
              </a:rPr>
              <a:t> (психолингвистические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Существуют также универсальные различия между мужской и женской, детской и взрослой речью (см. об этом в: </a:t>
            </a:r>
            <a:r>
              <a:rPr lang="ru-RU" i="1" dirty="0" err="1">
                <a:solidFill>
                  <a:schemeClr val="tx1"/>
                </a:solidFill>
              </a:rPr>
              <a:t>Мечковская</a:t>
            </a:r>
            <a:r>
              <a:rPr lang="ru-RU" i="1" dirty="0">
                <a:solidFill>
                  <a:schemeClr val="tx1"/>
                </a:solidFill>
              </a:rPr>
              <a:t> Н.Б. Общее языкознание: Структурная и социальная типология языков. Минск. 2001</a:t>
            </a:r>
            <a:r>
              <a:rPr lang="ru-RU" dirty="0">
                <a:solidFill>
                  <a:schemeClr val="tx1"/>
                </a:solidFill>
              </a:rPr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897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Эмпирически сложившиеся разделы языкознания частично пересекаются и поэтому не образуют логически последовательной системы; можно лишь представить эти разделы как соотносящиеся друг с другом по некоторым параметрам. Выделяют:  1) языкознание теоретическое и языкознание прикладное, 2) внутри теоретического условно различают частное и общее    языкознание. </vt:lpstr>
      <vt:lpstr>Слайд 2</vt:lpstr>
      <vt:lpstr>Слайд 3</vt:lpstr>
      <vt:lpstr>Слайд 4</vt:lpstr>
      <vt:lpstr>Слайд 5</vt:lpstr>
      <vt:lpstr>Общепризнанным научным достижением Гринберга стала разработка им оснований лингвистической типологии, связанной в его понимании прежде всего с поиском языковых «универсалий», то есть общих свойств всех естественных языков. Первый список таких универсалий был предложен Гринбергом в статье 1962 г. и в написанном им позднее в соавторстве с Ч. Осгудом и Д. Дженкинсом «Меморандуме о языковых универсалиях»: они касались фонологических, морфологических и синтаксических свойств языков и подразделялись на несколько типов. Наибольшую известность в дальнейшем получили обобщения Гринберга, касавшиеся возможных типов порядка слов в естественных языках.   Завершением цикла типологических исследований Гринберга стал фундаментальный четырехтомный коллективный труд 1978 г. «Универсалии естественного языка» (подготовленный Гринбергом совместно с Ч. Фергюсоном и Э. Моравчик), в котором были подведены итоги так наз. «стэнфордского проекта» по комплексному изучению грамматической типологии языков мира. Эта классическая публикация до сих пор не утратила своего значения для лингвистической типологии.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Эмпирически сложившиеся разделы языкознания частично пересекаются и поэтому не образуют логически последовательной системы; можно лишь представить эти разделы как соотносящиеся друг с другом по некоторым параметрам. Выделяют:  1) языкознание теоретическое и языкознание прикладное, 2) внутри теоретического условно различают частное и общее    языкознание. </dc:title>
  <dc:creator>Игорь</dc:creator>
  <cp:lastModifiedBy>Кафедра</cp:lastModifiedBy>
  <cp:revision>11</cp:revision>
  <dcterms:created xsi:type="dcterms:W3CDTF">2010-09-28T18:58:43Z</dcterms:created>
  <dcterms:modified xsi:type="dcterms:W3CDTF">2012-02-08T11:05:22Z</dcterms:modified>
</cp:coreProperties>
</file>