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7" r:id="rId3"/>
    <p:sldId id="258" r:id="rId4"/>
    <p:sldId id="278" r:id="rId5"/>
    <p:sldId id="279"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0" r:id="rId25"/>
    <p:sldId id="281" r:id="rId26"/>
    <p:sldId id="282" r:id="rId27"/>
    <p:sldId id="283"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autoAdjust="0"/>
    <p:restoredTop sz="94629" autoAdjust="0"/>
  </p:normalViewPr>
  <p:slideViewPr>
    <p:cSldViewPr>
      <p:cViewPr varScale="1">
        <p:scale>
          <a:sx n="107" d="100"/>
          <a:sy n="107" d="100"/>
        </p:scale>
        <p:origin x="-84" y="-132"/>
      </p:cViewPr>
      <p:guideLst>
        <p:guide orient="horz" pos="2160"/>
        <p:guide pos="2880"/>
      </p:guideLst>
    </p:cSldViewPr>
  </p:slideViewPr>
  <p:outlineViewPr>
    <p:cViewPr>
      <p:scale>
        <a:sx n="33" d="100"/>
        <a:sy n="33" d="100"/>
      </p:scale>
      <p:origin x="42" y="110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A2B6C40-8E71-455B-B6D2-48491B20083E}" type="datetimeFigureOut">
              <a:rPr lang="ru-RU"/>
              <a:pPr>
                <a:defRPr/>
              </a:pPr>
              <a:t>08.02.2012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4B22BD3-889B-497A-8964-4EBA78BADD69}"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560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0DC83A-FFFC-4965-9F8E-7D4509BA5315}" type="slidenum">
              <a:rPr lang="ru-RU"/>
              <a:pPr fontAlgn="base">
                <a:spcBef>
                  <a:spcPct val="0"/>
                </a:spcBef>
                <a:spcAft>
                  <a:spcPct val="0"/>
                </a:spcAft>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76F598E-D14A-4371-8CEB-4B7D1F45E5E9}" type="datetimeFigureOut">
              <a:rPr lang="ru-RU"/>
              <a:pPr>
                <a:defRPr/>
              </a:pPr>
              <a:t>08.02.2012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530524F-ABAA-49BA-811B-2FC74C4D181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A7D66D6-465B-4D10-8B08-ABE5BECD4BDC}" type="datetimeFigureOut">
              <a:rPr lang="ru-RU"/>
              <a:pPr>
                <a:defRPr/>
              </a:pPr>
              <a:t>08.02.2012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D23593-2BEF-4B58-9B32-45FC49E6F36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900C6EF-3C96-4F47-AE60-877974A16DD3}" type="datetimeFigureOut">
              <a:rPr lang="ru-RU"/>
              <a:pPr>
                <a:defRPr/>
              </a:pPr>
              <a:t>08.02.2012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2406CD7-6661-471D-A176-B13C663F649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A4BA464-DC22-4832-BE4C-0F3CDC847D8E}" type="datetimeFigureOut">
              <a:rPr lang="ru-RU"/>
              <a:pPr>
                <a:defRPr/>
              </a:pPr>
              <a:t>08.02.2012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2EBD97E-A50E-4E9F-BCF1-2FBD3E4FE79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4A217AA-572F-4AF8-8A34-465749B0279E}" type="datetimeFigureOut">
              <a:rPr lang="ru-RU"/>
              <a:pPr>
                <a:defRPr/>
              </a:pPr>
              <a:t>08.02.2012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0D86F9D-7E4E-4920-AF0C-81F03A9BEA9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D732A98-926B-4A78-B14F-77610270795A}" type="datetimeFigureOut">
              <a:rPr lang="ru-RU"/>
              <a:pPr>
                <a:defRPr/>
              </a:pPr>
              <a:t>08.02.2012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EBBC1C5-C897-407B-A0FD-0B741909A54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2AF779E-C52B-4D2A-A2D8-50E84E19F9D0}" type="datetimeFigureOut">
              <a:rPr lang="ru-RU"/>
              <a:pPr>
                <a:defRPr/>
              </a:pPr>
              <a:t>08.02.2012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AE9799F-F007-4B49-84CA-15D87CFCD83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7F50741-2980-4437-B315-1E10472E5935}" type="datetimeFigureOut">
              <a:rPr lang="ru-RU"/>
              <a:pPr>
                <a:defRPr/>
              </a:pPr>
              <a:t>08.02.2012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493CA12-1B84-4BF5-8B6C-AFACB3EADD0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D22C9BD-210D-42EF-8891-BF5251E66032}" type="datetimeFigureOut">
              <a:rPr lang="ru-RU"/>
              <a:pPr>
                <a:defRPr/>
              </a:pPr>
              <a:t>08.02.2012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2D83012-2D01-4294-9CAE-AA75CE82315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3A0523B-C508-4805-A82F-2EF673C39923}" type="datetimeFigureOut">
              <a:rPr lang="ru-RU"/>
              <a:pPr>
                <a:defRPr/>
              </a:pPr>
              <a:t>08.02.2012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6C60DAD-3488-4FF5-AD0D-6D92D4AEA4E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E27EBA0-EC61-4D2D-85A7-20A7FBE0D2F4}" type="datetimeFigureOut">
              <a:rPr lang="ru-RU"/>
              <a:pPr>
                <a:defRPr/>
              </a:pPr>
              <a:t>08.02.2012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653EB3C-801E-4704-99A6-CA012A6CFC3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BF7AD5B-04DE-420B-A215-ED09DA63E701}" type="datetimeFigureOut">
              <a:rPr lang="ru-RU"/>
              <a:pPr>
                <a:defRPr/>
              </a:pPr>
              <a:t>08.02.2012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8769005-03C8-4551-BF6D-990F50A5021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img010.jpg"/>
          <p:cNvPicPr>
            <a:picLocks noChangeAspect="1"/>
          </p:cNvPicPr>
          <p:nvPr/>
        </p:nvPicPr>
        <p:blipFill>
          <a:blip r:embed="rId2" cstate="print">
            <a:lum bright="10000" contrast="-10000"/>
          </a:blip>
          <a:stretch>
            <a:fillRect/>
          </a:stretch>
        </p:blipFill>
        <p:spPr>
          <a:xfrm>
            <a:off x="0" y="0"/>
            <a:ext cx="9144000" cy="6857999"/>
          </a:xfrm>
          <a:prstGeom prst="rect">
            <a:avLst/>
          </a:prstGeom>
          <a:gradFill>
            <a:gsLst>
              <a:gs pos="0">
                <a:schemeClr val="accent5">
                  <a:lumMod val="40000"/>
                  <a:lumOff val="60000"/>
                </a:schemeClr>
              </a:gs>
              <a:gs pos="50000">
                <a:schemeClr val="accent1">
                  <a:tint val="44500"/>
                  <a:satMod val="160000"/>
                </a:schemeClr>
              </a:gs>
              <a:gs pos="100000">
                <a:schemeClr val="bg2">
                  <a:lumMod val="75000"/>
                </a:schemeClr>
              </a:gs>
            </a:gsLst>
            <a:lin ang="5400000" scaled="0"/>
          </a:gradFill>
          <a:effectLst>
            <a:innerShdw blurRad="63500" dist="50800" dir="5400000">
              <a:prstClr val="black">
                <a:alpha val="50000"/>
              </a:prstClr>
            </a:innerShdw>
          </a:effectLst>
        </p:spPr>
      </p:pic>
      <p:sp>
        <p:nvSpPr>
          <p:cNvPr id="14338" name="Заголовок 3"/>
          <p:cNvSpPr>
            <a:spLocks noGrp="1"/>
          </p:cNvSpPr>
          <p:nvPr>
            <p:ph type="title"/>
          </p:nvPr>
        </p:nvSpPr>
        <p:spPr>
          <a:xfrm>
            <a:off x="357188" y="214313"/>
            <a:ext cx="8501062" cy="6429375"/>
          </a:xfrm>
        </p:spPr>
        <p:txBody>
          <a:bodyPr/>
          <a:lstStyle/>
          <a:p>
            <a:pPr algn="l" hangingPunct="0"/>
            <a:r>
              <a:rPr lang="ru-RU" sz="1600" b="1" smtClean="0"/>
              <a:t>ПРИНЦИПЫ ЯЗЫКОВОГО МОДЕЛИРОВАНИЯ.  СТРАТИФИКАЦИОННЫЕ МОДЕЛИ ЯЗЫКА </a:t>
            </a:r>
            <a:br>
              <a:rPr lang="ru-RU" sz="1600" b="1" smtClean="0"/>
            </a:br>
            <a:r>
              <a:rPr lang="ru-RU" sz="1600" b="1" smtClean="0"/>
              <a:t>                                                               </a:t>
            </a:r>
            <a:br>
              <a:rPr lang="ru-RU" sz="1600" b="1" smtClean="0"/>
            </a:br>
            <a:r>
              <a:rPr lang="ru-RU" sz="1600" b="1" smtClean="0"/>
              <a:t>                                                                           </a:t>
            </a:r>
            <a:r>
              <a:rPr lang="ru-RU" sz="1600" b="1" u="sng" smtClean="0"/>
              <a:t>Литература</a:t>
            </a:r>
            <a:r>
              <a:rPr lang="ru-RU" sz="1600" b="1" smtClean="0"/>
              <a:t/>
            </a:r>
            <a:br>
              <a:rPr lang="ru-RU" sz="1600" b="1" smtClean="0"/>
            </a:br>
            <a:r>
              <a:rPr lang="ru-RU" sz="1600" b="1" smtClean="0"/>
              <a:t/>
            </a:r>
            <a:br>
              <a:rPr lang="ru-RU" sz="1600" b="1" smtClean="0"/>
            </a:br>
            <a:r>
              <a:rPr lang="ru-RU" sz="1600" b="1" smtClean="0"/>
              <a:t>1. Березин Ф.М., Головин Б.Н. Общее языкознание. М., 1979. Гл.8. Механизмы, или уровни языка </a:t>
            </a:r>
            <a:br>
              <a:rPr lang="ru-RU" sz="1600" b="1" smtClean="0"/>
            </a:br>
            <a:r>
              <a:rPr lang="ru-RU" sz="1600" b="1" smtClean="0"/>
              <a:t>2. Леонтьев А.А. Основы психолингвистики. М., 1997.</a:t>
            </a:r>
            <a:br>
              <a:rPr lang="ru-RU" sz="1600" b="1" smtClean="0"/>
            </a:br>
            <a:r>
              <a:rPr lang="ru-RU" sz="1600" b="1" smtClean="0"/>
              <a:t>3. Бенвенист Э. Уровни лингвистического анализа // Общая лингвистика. М., 1974.</a:t>
            </a:r>
            <a:br>
              <a:rPr lang="ru-RU" sz="1600" b="1" smtClean="0"/>
            </a:br>
            <a:r>
              <a:rPr lang="ru-RU" sz="1600" b="1" smtClean="0"/>
              <a:t>4. Богушевич Д.Г. Единица, функция, уровень: к проблеме классификации единиц языка. Минск, 1985.</a:t>
            </a:r>
            <a:br>
              <a:rPr lang="ru-RU" sz="1600" b="1" smtClean="0"/>
            </a:br>
            <a:r>
              <a:rPr lang="ru-RU" sz="1600" b="1" smtClean="0"/>
              <a:t>5. Введенская Л.А., Червинский П.П. Теория и практика русской речи. Ростов-на-Дону., 1997. Тема 1. Язык: функции, элементы, уровни.</a:t>
            </a:r>
            <a:br>
              <a:rPr lang="ru-RU" sz="1600" b="1" smtClean="0"/>
            </a:br>
            <a:r>
              <a:rPr lang="ru-RU" sz="1600" b="1" smtClean="0"/>
              <a:t>6. Кацнельсон С. Д. О понятии “уровня” в современном языкознании // Тезисы докладов на дискуссии о проблеме системности в языке, М., 1962.</a:t>
            </a:r>
            <a:br>
              <a:rPr lang="ru-RU" sz="1600" b="1" smtClean="0"/>
            </a:br>
            <a:r>
              <a:rPr lang="ru-RU" sz="1600" b="1" smtClean="0"/>
              <a:t>7. Касевич В.Б. Семантика. Синтаксис. Морфология. М.,1983. </a:t>
            </a:r>
            <a:r>
              <a:rPr lang="ru-RU" sz="1600" smtClean="0"/>
              <a:t/>
            </a:r>
            <a:br>
              <a:rPr lang="ru-RU" sz="1600" smtClean="0"/>
            </a:br>
            <a:r>
              <a:rPr lang="ru-RU" sz="1600" b="1" smtClean="0"/>
              <a:t>8. Киров Е.Ф. Теоретические проблемы моделирования языка. Казань, 1989.</a:t>
            </a:r>
            <a:br>
              <a:rPr lang="ru-RU" sz="1600" b="1" smtClean="0"/>
            </a:br>
            <a:r>
              <a:rPr lang="ru-RU" sz="1600" b="1" smtClean="0"/>
              <a:t>9. Лэм. С.М. Очерк стратификационной грамматики. Минск, 1977.</a:t>
            </a:r>
            <a:br>
              <a:rPr lang="ru-RU" sz="1600" b="1" smtClean="0"/>
            </a:br>
            <a:r>
              <a:rPr lang="ru-RU" sz="1600" b="1" smtClean="0"/>
              <a:t>10. Маслов Ю.С. Об основных и промежуточных ярусах в структуре языка // Вопросы языкознания, 1968, № 4.</a:t>
            </a:r>
            <a:br>
              <a:rPr lang="ru-RU" sz="1600" b="1" smtClean="0"/>
            </a:br>
            <a:r>
              <a:rPr lang="ru-RU" sz="1600" b="1" smtClean="0"/>
              <a:t>11. Мороховская Э.Я. Основные аспекты общей теории лингвистических моделей. Киев, 1975.</a:t>
            </a:r>
            <a:br>
              <a:rPr lang="ru-RU" sz="1600" b="1" smtClean="0"/>
            </a:br>
            <a:r>
              <a:rPr lang="ru-RU" sz="1600" b="1" smtClean="0"/>
              <a:t>12. Попова З.Д., Стернин И.А. Общее языкознание М., 2007. Тема 7. Системный аспект языка.  </a:t>
            </a:r>
            <a:br>
              <a:rPr lang="ru-RU" sz="1600" b="1" smtClean="0"/>
            </a:br>
            <a:r>
              <a:rPr lang="ru-RU" sz="1600" b="1" smtClean="0"/>
              <a:t>13. Солнцев В.М. О понятии уровня языковой системы // Вопросы языкознания. 1972. № 3. </a:t>
            </a:r>
            <a:br>
              <a:rPr lang="ru-RU" sz="1600" b="1" smtClean="0"/>
            </a:br>
            <a:r>
              <a:rPr lang="ru-RU" sz="1600" b="1" smtClean="0"/>
              <a:t>14. Степанов Ю.С. Основы общего языкознания. М., 1975.</a:t>
            </a:r>
            <a:r>
              <a:rPr lang="ru-RU" sz="1800" b="1" smtClean="0"/>
              <a:t/>
            </a:r>
            <a:br>
              <a:rPr lang="ru-RU" sz="1800" b="1" smtClean="0"/>
            </a:br>
            <a:r>
              <a:rPr lang="ru-RU" sz="1800" b="1" smtClean="0">
                <a:latin typeface="Arial" charset="0"/>
              </a:rPr>
              <a:t>                                                                                                </a:t>
            </a:r>
            <a:r>
              <a:rPr lang="en-US" sz="1400" b="1" smtClean="0">
                <a:latin typeface="Arial" charset="0"/>
                <a:cs typeface="Arial" charset="0"/>
              </a:rPr>
              <a:t>©</a:t>
            </a:r>
            <a:r>
              <a:rPr lang="ru-RU" sz="1800" b="1" smtClean="0">
                <a:latin typeface="Arial" charset="0"/>
              </a:rPr>
              <a:t> </a:t>
            </a:r>
            <a:r>
              <a:rPr lang="ru-RU" sz="1400" smtClean="0"/>
              <a:t>Милютина М.Г.</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hardEdge"/>
          </a:sp3d>
        </p:spPr>
        <p:txBody>
          <a:bodyPr rtlCol="0">
            <a:noAutofit/>
          </a:bodyPr>
          <a:lstStyle/>
          <a:p>
            <a:pPr algn="l" fontAlgn="auto" hangingPunct="0">
              <a:spcAft>
                <a:spcPts val="0"/>
              </a:spcAft>
              <a:defRPr/>
            </a:pPr>
            <a:r>
              <a:rPr lang="ru-RU" sz="2200" b="1" dirty="0" smtClean="0">
                <a:solidFill>
                  <a:schemeClr val="accent6">
                    <a:lumMod val="75000"/>
                  </a:schemeClr>
                </a:solidFill>
              </a:rPr>
              <a:t>Все системные описания по сути своей являются таксономическими (</a:t>
            </a:r>
            <a:r>
              <a:rPr lang="ru-RU" sz="2200" b="1" i="1" dirty="0" smtClean="0">
                <a:solidFill>
                  <a:schemeClr val="accent6">
                    <a:lumMod val="75000"/>
                  </a:schemeClr>
                </a:solidFill>
              </a:rPr>
              <a:t>греч. </a:t>
            </a:r>
            <a:r>
              <a:rPr lang="ru-RU" sz="2200" b="1" i="1" dirty="0" err="1" smtClean="0">
                <a:solidFill>
                  <a:schemeClr val="accent6">
                    <a:lumMod val="75000"/>
                  </a:schemeClr>
                </a:solidFill>
              </a:rPr>
              <a:t>t</a:t>
            </a:r>
            <a:r>
              <a:rPr lang="en-US" sz="2200" b="1" i="1" dirty="0" smtClean="0">
                <a:solidFill>
                  <a:schemeClr val="accent6">
                    <a:lumMod val="75000"/>
                  </a:schemeClr>
                </a:solidFill>
              </a:rPr>
              <a:t>axis</a:t>
            </a:r>
            <a:r>
              <a:rPr lang="ru-RU" sz="2200" b="1" i="1" dirty="0" smtClean="0">
                <a:solidFill>
                  <a:schemeClr val="accent6">
                    <a:lumMod val="75000"/>
                  </a:schemeClr>
                </a:solidFill>
              </a:rPr>
              <a:t> – построение, порядок и </a:t>
            </a:r>
            <a:r>
              <a:rPr lang="en-US" sz="2200" b="1" i="1" dirty="0" err="1" smtClean="0">
                <a:solidFill>
                  <a:schemeClr val="accent6">
                    <a:lumMod val="75000"/>
                  </a:schemeClr>
                </a:solidFill>
              </a:rPr>
              <a:t>nomos</a:t>
            </a:r>
            <a:r>
              <a:rPr lang="ru-RU" sz="2200" b="1" i="1" dirty="0" smtClean="0">
                <a:solidFill>
                  <a:schemeClr val="accent6">
                    <a:lumMod val="75000"/>
                  </a:schemeClr>
                </a:solidFill>
              </a:rPr>
              <a:t> – закон</a:t>
            </a:r>
            <a:r>
              <a:rPr lang="ru-RU" sz="2200" b="1" dirty="0" smtClean="0">
                <a:solidFill>
                  <a:schemeClr val="accent6">
                    <a:lumMod val="75000"/>
                  </a:schemeClr>
                </a:solidFill>
              </a:rPr>
              <a:t>), то есть построены в соответствии с учением о принципах и правилах классификации объектов.</a:t>
            </a:r>
            <a:br>
              <a:rPr lang="ru-RU" sz="2200" b="1" dirty="0" smtClean="0">
                <a:solidFill>
                  <a:schemeClr val="accent6">
                    <a:lumMod val="75000"/>
                  </a:schemeClr>
                </a:solidFill>
              </a:rPr>
            </a:br>
            <a:r>
              <a:rPr lang="ru-RU" sz="2200" b="1" dirty="0" smtClean="0">
                <a:solidFill>
                  <a:schemeClr val="accent6">
                    <a:lumMod val="75000"/>
                  </a:schemeClr>
                </a:solidFill>
              </a:rPr>
              <a:t/>
            </a:r>
            <a:br>
              <a:rPr lang="ru-RU" sz="2200" b="1" dirty="0" smtClean="0">
                <a:solidFill>
                  <a:schemeClr val="accent6">
                    <a:lumMod val="75000"/>
                  </a:schemeClr>
                </a:solidFill>
              </a:rPr>
            </a:br>
            <a:r>
              <a:rPr lang="ru-RU" sz="2200" b="1" dirty="0" err="1" smtClean="0">
                <a:solidFill>
                  <a:schemeClr val="accent6">
                    <a:lumMod val="75000"/>
                  </a:schemeClr>
                </a:solidFill>
              </a:rPr>
              <a:t>Э.Бенвенист</a:t>
            </a:r>
            <a:r>
              <a:rPr lang="ru-RU" sz="2200" b="1" dirty="0" smtClean="0">
                <a:solidFill>
                  <a:schemeClr val="accent6">
                    <a:lumMod val="75000"/>
                  </a:schemeClr>
                </a:solidFill>
              </a:rPr>
              <a:t> «Уровни языка»:</a:t>
            </a:r>
            <a:br>
              <a:rPr lang="ru-RU" sz="2200" b="1" dirty="0" smtClean="0">
                <a:solidFill>
                  <a:schemeClr val="accent6">
                    <a:lumMod val="75000"/>
                  </a:schemeClr>
                </a:solidFill>
              </a:rPr>
            </a:br>
            <a:r>
              <a:rPr lang="ru-RU" sz="2200" b="1" dirty="0" smtClean="0">
                <a:solidFill>
                  <a:schemeClr val="accent6">
                    <a:lumMod val="75000"/>
                  </a:schemeClr>
                </a:solidFill>
              </a:rPr>
              <a:t/>
            </a:r>
            <a:br>
              <a:rPr lang="ru-RU" sz="2200" b="1" dirty="0" smtClean="0">
                <a:solidFill>
                  <a:schemeClr val="accent6">
                    <a:lumMod val="75000"/>
                  </a:schemeClr>
                </a:solidFill>
              </a:rPr>
            </a:br>
            <a:r>
              <a:rPr lang="ru-RU" sz="2200" b="1" dirty="0" smtClean="0">
                <a:solidFill>
                  <a:schemeClr val="accent6">
                    <a:lumMod val="75000"/>
                  </a:schemeClr>
                </a:solidFill>
              </a:rPr>
              <a:t>1) любая единица является таковой, только если её можно идентифицировать в составе единиц более высокого уровня;</a:t>
            </a:r>
            <a:br>
              <a:rPr lang="ru-RU" sz="2200" b="1" dirty="0" smtClean="0">
                <a:solidFill>
                  <a:schemeClr val="accent6">
                    <a:lumMod val="75000"/>
                  </a:schemeClr>
                </a:solidFill>
              </a:rPr>
            </a:br>
            <a:r>
              <a:rPr lang="ru-RU" sz="2200" b="1" dirty="0" smtClean="0">
                <a:solidFill>
                  <a:schemeClr val="accent6">
                    <a:lumMod val="75000"/>
                  </a:schemeClr>
                </a:solidFill>
              </a:rPr>
              <a:t>2) единицы объединяются в группы, уровни по признаку участия в образовании более крупных единиц;</a:t>
            </a:r>
            <a:br>
              <a:rPr lang="ru-RU" sz="2200" b="1" dirty="0" smtClean="0">
                <a:solidFill>
                  <a:schemeClr val="accent6">
                    <a:lumMod val="75000"/>
                  </a:schemeClr>
                </a:solidFill>
              </a:rPr>
            </a:br>
            <a:r>
              <a:rPr lang="ru-RU" sz="2200" b="1" dirty="0" smtClean="0">
                <a:solidFill>
                  <a:schemeClr val="accent6">
                    <a:lumMod val="75000"/>
                  </a:schemeClr>
                </a:solidFill>
              </a:rPr>
              <a:t>3) пропуск уровня не допускается;</a:t>
            </a:r>
            <a:br>
              <a:rPr lang="ru-RU" sz="2200" b="1" dirty="0" smtClean="0">
                <a:solidFill>
                  <a:schemeClr val="accent6">
                    <a:lumMod val="75000"/>
                  </a:schemeClr>
                </a:solidFill>
              </a:rPr>
            </a:br>
            <a:r>
              <a:rPr lang="ru-RU" sz="2200" b="1" dirty="0" smtClean="0">
                <a:solidFill>
                  <a:schemeClr val="accent6">
                    <a:lumMod val="75000"/>
                  </a:schemeClr>
                </a:solidFill>
              </a:rPr>
              <a:t>4) следовательно:</a:t>
            </a:r>
            <a:br>
              <a:rPr lang="ru-RU" sz="2200" b="1" dirty="0" smtClean="0">
                <a:solidFill>
                  <a:schemeClr val="accent6">
                    <a:lumMod val="75000"/>
                  </a:schemeClr>
                </a:solidFill>
              </a:rPr>
            </a:br>
            <a:r>
              <a:rPr lang="ru-RU" sz="2200" b="1" dirty="0" smtClean="0">
                <a:solidFill>
                  <a:schemeClr val="accent6">
                    <a:lumMod val="75000"/>
                  </a:schemeClr>
                </a:solidFill>
              </a:rPr>
              <a:t>     а) независимых уровней нет,</a:t>
            </a:r>
            <a:br>
              <a:rPr lang="ru-RU" sz="2200" b="1" dirty="0" smtClean="0">
                <a:solidFill>
                  <a:schemeClr val="accent6">
                    <a:lumMod val="75000"/>
                  </a:schemeClr>
                </a:solidFill>
              </a:rPr>
            </a:br>
            <a:r>
              <a:rPr lang="ru-RU" sz="2200" b="1" dirty="0" smtClean="0">
                <a:solidFill>
                  <a:schemeClr val="accent6">
                    <a:lumMod val="75000"/>
                  </a:schemeClr>
                </a:solidFill>
              </a:rPr>
              <a:t>     б) одна и та же единица может быть отнесена только к одному уровню,</a:t>
            </a:r>
            <a:br>
              <a:rPr lang="ru-RU" sz="2200" b="1" dirty="0" smtClean="0">
                <a:solidFill>
                  <a:schemeClr val="accent6">
                    <a:lumMod val="75000"/>
                  </a:schemeClr>
                </a:solidFill>
              </a:rPr>
            </a:br>
            <a:r>
              <a:rPr lang="ru-RU" sz="2200" b="1" dirty="0" smtClean="0">
                <a:solidFill>
                  <a:schemeClr val="accent6">
                    <a:lumMod val="75000"/>
                  </a:schemeClr>
                </a:solidFill>
              </a:rPr>
              <a:t>     в) все уровни образуют одну иерархическую цепочку.</a:t>
            </a:r>
            <a:r>
              <a:rPr lang="ru-RU" sz="2200" b="1" dirty="0" smtClean="0">
                <a:solidFill>
                  <a:srgbClr val="FFC000"/>
                </a:solidFill>
                <a:effectLst>
                  <a:outerShdw blurRad="38100" dist="38100" dir="2700000" algn="tl">
                    <a:srgbClr val="000000">
                      <a:alpha val="43137"/>
                    </a:srgbClr>
                  </a:outerShdw>
                </a:effectLst>
              </a:rPr>
              <a:t/>
            </a:r>
            <a:br>
              <a:rPr lang="ru-RU" sz="2200" b="1" dirty="0" smtClean="0">
                <a:solidFill>
                  <a:srgbClr val="FFC000"/>
                </a:solidFill>
                <a:effectLst>
                  <a:outerShdw blurRad="38100" dist="38100" dir="2700000" algn="tl">
                    <a:srgbClr val="000000">
                      <a:alpha val="43137"/>
                    </a:srgbClr>
                  </a:outerShdw>
                </a:effectLst>
              </a:rPr>
            </a:br>
            <a:endParaRPr lang="ru-RU" sz="2200" b="1"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357313"/>
            <a:ext cx="8229600" cy="4286250"/>
          </a:xfrm>
          <a:gradFill>
            <a:gsLst>
              <a:gs pos="0">
                <a:schemeClr val="accent1">
                  <a:lumMod val="20000"/>
                  <a:lumOff val="80000"/>
                </a:schemeClr>
              </a:gs>
              <a:gs pos="39999">
                <a:srgbClr val="85C2FF"/>
              </a:gs>
              <a:gs pos="70000">
                <a:srgbClr val="C4D6EB"/>
              </a:gs>
              <a:gs pos="100000">
                <a:srgbClr val="FFEBFA"/>
              </a:gs>
            </a:gsLst>
            <a:lin ang="5400000" scaled="0"/>
          </a:gradFill>
        </p:spPr>
        <p:txBody>
          <a:bodyPr rtlCol="0">
            <a:normAutofit/>
          </a:bodyPr>
          <a:lstStyle/>
          <a:p>
            <a:pPr algn="l" fontAlgn="auto" hangingPunct="0">
              <a:spcAft>
                <a:spcPts val="0"/>
              </a:spcAft>
              <a:defRPr/>
            </a:pPr>
            <a:r>
              <a:rPr lang="ru-RU" sz="2000" i="1" spc="100" dirty="0" err="1" smtClean="0"/>
              <a:t>С.Д.Кацнельсон</a:t>
            </a:r>
            <a:r>
              <a:rPr lang="ru-RU" sz="2000" i="1" spc="100" dirty="0" smtClean="0"/>
              <a:t> охарактеризовал теорию </a:t>
            </a:r>
            <a:r>
              <a:rPr lang="ru-RU" sz="2000" i="1" spc="100" dirty="0" err="1" smtClean="0"/>
              <a:t>Э.Бенвениста</a:t>
            </a:r>
            <a:r>
              <a:rPr lang="ru-RU" sz="2000" i="1" spc="100" dirty="0" smtClean="0"/>
              <a:t> как процесс развёртывания речевого ряда в виде постепенного набора текста из типографских литер. </a:t>
            </a:r>
            <a:r>
              <a:rPr lang="ru-RU" sz="2000" spc="100" dirty="0" smtClean="0"/>
              <a:t/>
            </a:r>
            <a:br>
              <a:rPr lang="ru-RU" sz="2000" spc="100" dirty="0" smtClean="0"/>
            </a:br>
            <a:r>
              <a:rPr lang="ru-RU" sz="2000" spc="100" dirty="0" smtClean="0"/>
              <a:t/>
            </a:r>
            <a:br>
              <a:rPr lang="ru-RU" sz="2000" spc="100" dirty="0" smtClean="0"/>
            </a:br>
            <a:r>
              <a:rPr lang="ru-RU" sz="2000" spc="100" dirty="0" smtClean="0"/>
              <a:t/>
            </a:r>
            <a:br>
              <a:rPr lang="ru-RU" sz="2000" spc="100" dirty="0" smtClean="0"/>
            </a:br>
            <a:r>
              <a:rPr lang="ru-RU" sz="2000" spc="100" dirty="0" smtClean="0"/>
              <a:t/>
            </a:r>
            <a:br>
              <a:rPr lang="ru-RU" sz="2000" spc="100" dirty="0" smtClean="0"/>
            </a:br>
            <a:r>
              <a:rPr lang="ru-RU" sz="2000" dirty="0" err="1" smtClean="0"/>
              <a:t>Э.Бенвенист</a:t>
            </a:r>
            <a:r>
              <a:rPr lang="ru-RU" sz="2000" dirty="0" smtClean="0"/>
              <a:t> ввёл понятие </a:t>
            </a:r>
            <a:r>
              <a:rPr lang="ru-RU" sz="2000" b="1" dirty="0" smtClean="0"/>
              <a:t>дистрибутивных</a:t>
            </a:r>
            <a:r>
              <a:rPr lang="ru-RU" sz="2000" dirty="0" smtClean="0"/>
              <a:t> и </a:t>
            </a:r>
            <a:r>
              <a:rPr lang="ru-RU" sz="2000" b="1" dirty="0" smtClean="0"/>
              <a:t>интегративных</a:t>
            </a:r>
            <a:r>
              <a:rPr lang="ru-RU" sz="2000" dirty="0" smtClean="0"/>
              <a:t> отношений между уровнями: </a:t>
            </a:r>
            <a:br>
              <a:rPr lang="ru-RU" sz="2000" dirty="0" smtClean="0"/>
            </a:br>
            <a:r>
              <a:rPr lang="ru-RU" sz="2000" dirty="0" smtClean="0"/>
              <a:t>     </a:t>
            </a:r>
            <a:r>
              <a:rPr lang="ru-RU" sz="2000" b="1" dirty="0" smtClean="0"/>
              <a:t>дистрибутивные</a:t>
            </a:r>
            <a:r>
              <a:rPr lang="ru-RU" sz="2000" dirty="0" smtClean="0"/>
              <a:t> – это отношения между единицами одного уровня;</a:t>
            </a:r>
            <a:br>
              <a:rPr lang="ru-RU" sz="2000" dirty="0" smtClean="0"/>
            </a:br>
            <a:r>
              <a:rPr lang="ru-RU" sz="2000" dirty="0" smtClean="0"/>
              <a:t>     </a:t>
            </a:r>
            <a:r>
              <a:rPr lang="ru-RU" sz="2000" b="1" dirty="0" smtClean="0"/>
              <a:t>интегративные</a:t>
            </a:r>
            <a:r>
              <a:rPr lang="ru-RU" sz="2000" dirty="0" smtClean="0"/>
              <a:t> – отношения между элементами разных уровней.</a:t>
            </a:r>
            <a:br>
              <a:rPr lang="ru-RU" sz="2000" dirty="0" smtClean="0"/>
            </a:br>
            <a:r>
              <a:rPr lang="ru-RU" sz="1800" spc="100" dirty="0" smtClean="0"/>
              <a:t/>
            </a:r>
            <a:br>
              <a:rPr lang="ru-RU" sz="1800" spc="100" dirty="0" smtClean="0"/>
            </a:br>
            <a:r>
              <a:rPr lang="ru-RU" sz="1800" spc="100" dirty="0" smtClean="0"/>
              <a:t/>
            </a:r>
            <a:br>
              <a:rPr lang="ru-RU" sz="1800" spc="100" dirty="0" smtClean="0"/>
            </a:br>
            <a:endParaRPr lang="ru-RU" sz="1800" spc="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88" y="714375"/>
            <a:ext cx="8358187" cy="6143625"/>
          </a:xfrm>
          <a:gradFill>
            <a:gsLst>
              <a:gs pos="0">
                <a:schemeClr val="accent2">
                  <a:lumMod val="20000"/>
                  <a:lumOff val="80000"/>
                </a:schemeClr>
              </a:gs>
              <a:gs pos="53000">
                <a:srgbClr val="D4DEFF"/>
              </a:gs>
              <a:gs pos="83000">
                <a:srgbClr val="D4DEFF"/>
              </a:gs>
              <a:gs pos="100000">
                <a:schemeClr val="accent2">
                  <a:lumMod val="20000"/>
                  <a:lumOff val="80000"/>
                </a:schemeClr>
              </a:gs>
            </a:gsLst>
            <a:lin ang="5400000" scaled="0"/>
          </a:gradFill>
        </p:spPr>
        <p:txBody>
          <a:bodyPr rtlCol="0">
            <a:noAutofit/>
          </a:bodyPr>
          <a:lstStyle/>
          <a:p>
            <a:pPr fontAlgn="auto" hangingPunct="0">
              <a:spcAft>
                <a:spcPts val="0"/>
              </a:spcAft>
              <a:defRPr/>
            </a:pPr>
            <a:r>
              <a:rPr lang="ru-RU" sz="1600" dirty="0" smtClean="0"/>
              <a:t>1. Свойства единиц данного уровня не выводимы полностью из свойств конституирующих их единиц, которые принадлежат более низкому уровню. Подобно тому, как, скажем, специфические качества воды невозможно свести к свойствам водорода и кислорода, характеристики конкретного предложения нельзя вывести из свойств входящих в его состав слов, а особенности слов – из признаков образующих их морфем. Т.о. каждый новый уровень – это вместе с тем и новое качество.</a:t>
            </a:r>
            <a:br>
              <a:rPr lang="ru-RU" sz="1600" dirty="0" smtClean="0"/>
            </a:br>
            <a:r>
              <a:rPr lang="ru-RU" sz="1600" dirty="0" smtClean="0"/>
              <a:t/>
            </a:r>
            <a:br>
              <a:rPr lang="ru-RU" sz="1600" dirty="0" smtClean="0"/>
            </a:br>
            <a:r>
              <a:rPr lang="ru-RU" sz="1600" dirty="0" smtClean="0"/>
              <a:t>2. Существование отдельного уровня предполагает (его автономность) предполагает, что всё высказывание целиком и полностью может быть представлено в терминах единиц этого уровня. Единицы и их сочетания данного уровня (подсистемы языка) выступают как своего рода самостоятельные языки. Так, всё высказывание можно записать на «языке слов» или на «языке морфем», или на «языке фонем»…</a:t>
            </a:r>
            <a:br>
              <a:rPr lang="ru-RU" sz="1600" dirty="0" smtClean="0"/>
            </a:br>
            <a:r>
              <a:rPr lang="ru-RU" sz="1600" dirty="0" smtClean="0"/>
              <a:t/>
            </a:r>
            <a:br>
              <a:rPr lang="ru-RU" sz="1600" dirty="0" smtClean="0"/>
            </a:br>
            <a:r>
              <a:rPr lang="ru-RU" sz="1600" dirty="0" smtClean="0"/>
              <a:t>3. Каждый уровень обладает собственной синтактикой, т.е. правилами сочетаемости единиц. Например, если в русском языке элементы «пар» и «ход» сочетаются как морфемы, то правила синтактики состоят в употреблении их в следующем порядке: сначала «пар», затем «ход» + к тому обязательно использование интерфикса «о» (пароход); если эти же элементы мы будем сочетать как слова, то правила синтактики изменятся: сначала нужно будет употребить слово «ход», а затем «пар», употребив это последнее в форме родит. падежа. Т.о., соотношение уровней языка непропорционально. Нельзя считать, что слово относится к морфеме так же, как морфема относится к фонеме.  </a:t>
            </a:r>
            <a:br>
              <a:rPr lang="ru-RU" sz="1600" dirty="0" smtClean="0"/>
            </a:br>
            <a:endParaRPr lang="ru-RU" sz="1600" dirty="0"/>
          </a:p>
        </p:txBody>
      </p:sp>
      <p:sp>
        <p:nvSpPr>
          <p:cNvPr id="6" name="Текст 5"/>
          <p:cNvSpPr>
            <a:spLocks noGrp="1"/>
          </p:cNvSpPr>
          <p:nvPr>
            <p:ph type="body" idx="1"/>
          </p:nvPr>
        </p:nvSpPr>
        <p:spPr>
          <a:xfrm>
            <a:off x="1643063" y="0"/>
            <a:ext cx="6000750" cy="928688"/>
          </a:xfrm>
        </p:spPr>
        <p:txBody>
          <a:bodyPr rtlCol="0">
            <a:normAutofit/>
          </a:bodyPr>
          <a:lstStyle/>
          <a:p>
            <a:pPr algn="ctr" fontAlgn="auto">
              <a:spcAft>
                <a:spcPts val="0"/>
              </a:spcAft>
              <a:buFont typeface="Arial" pitchFamily="34" charset="0"/>
              <a:buNone/>
              <a:defRPr/>
            </a:pPr>
            <a:r>
              <a:rPr lang="ru-RU" sz="2400" b="1" dirty="0" smtClean="0">
                <a:solidFill>
                  <a:schemeClr val="tx1"/>
                </a:solidFill>
              </a:rPr>
              <a:t>Автономность проявляется в трёх аспектах:</a:t>
            </a:r>
          </a:p>
          <a:p>
            <a:pPr fontAlgn="auto">
              <a:spcAft>
                <a:spcPts val="0"/>
              </a:spcAft>
              <a:buFont typeface="Arial" pitchFamily="34" charset="0"/>
              <a:buNone/>
              <a:defRPr/>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2">
                <a:lumMod val="40000"/>
                <a:lumOff val="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7650" name="Заголовок 3"/>
          <p:cNvSpPr>
            <a:spLocks noGrp="1"/>
          </p:cNvSpPr>
          <p:nvPr>
            <p:ph type="ctrTitle"/>
          </p:nvPr>
        </p:nvSpPr>
        <p:spPr>
          <a:xfrm>
            <a:off x="685800" y="357188"/>
            <a:ext cx="7772400" cy="642937"/>
          </a:xfrm>
        </p:spPr>
        <p:txBody>
          <a:bodyPr/>
          <a:lstStyle/>
          <a:p>
            <a:pPr algn="just"/>
            <a:r>
              <a:rPr lang="ru-RU" sz="1800" b="1" smtClean="0"/>
              <a:t>Маслов Ю. С. «Об основных и промежуточных ярусах в структуре языка»</a:t>
            </a:r>
          </a:p>
        </p:txBody>
      </p:sp>
      <p:sp>
        <p:nvSpPr>
          <p:cNvPr id="5" name="Подзаголовок 4"/>
          <p:cNvSpPr>
            <a:spLocks noGrp="1"/>
          </p:cNvSpPr>
          <p:nvPr>
            <p:ph type="subTitle" idx="1"/>
          </p:nvPr>
        </p:nvSpPr>
        <p:spPr>
          <a:xfrm>
            <a:off x="1357313" y="1357313"/>
            <a:ext cx="6400800" cy="3929062"/>
          </a:xfrm>
        </p:spPr>
        <p:txBody>
          <a:bodyPr rtlCol="0">
            <a:normAutofit/>
          </a:bodyPr>
          <a:lstStyle/>
          <a:p>
            <a:pPr algn="just" fontAlgn="auto">
              <a:spcAft>
                <a:spcPts val="0"/>
              </a:spcAft>
              <a:buFont typeface="Arial" pitchFamily="34" charset="0"/>
              <a:buNone/>
              <a:defRPr/>
            </a:pPr>
            <a:r>
              <a:rPr lang="ru-RU" sz="2000" dirty="0" smtClean="0">
                <a:solidFill>
                  <a:schemeClr val="tx1"/>
                </a:solidFill>
              </a:rPr>
              <a:t>К промежуточным относятся </a:t>
            </a:r>
            <a:r>
              <a:rPr lang="ru-RU" sz="2000" b="1" dirty="0" smtClean="0">
                <a:solidFill>
                  <a:schemeClr val="tx1"/>
                </a:solidFill>
              </a:rPr>
              <a:t>фразеологический</a:t>
            </a:r>
            <a:r>
              <a:rPr lang="ru-RU" sz="2000" dirty="0" smtClean="0">
                <a:solidFill>
                  <a:schemeClr val="tx1"/>
                </a:solidFill>
              </a:rPr>
              <a:t>, </a:t>
            </a:r>
            <a:r>
              <a:rPr lang="ru-RU" sz="2000" b="1" dirty="0" smtClean="0">
                <a:solidFill>
                  <a:schemeClr val="tx1"/>
                </a:solidFill>
              </a:rPr>
              <a:t>словообразовательный</a:t>
            </a:r>
            <a:r>
              <a:rPr lang="ru-RU" sz="2000" dirty="0" smtClean="0">
                <a:solidFill>
                  <a:schemeClr val="tx1"/>
                </a:solidFill>
              </a:rPr>
              <a:t> и </a:t>
            </a:r>
            <a:r>
              <a:rPr lang="ru-RU" sz="2000" b="1" dirty="0" smtClean="0">
                <a:solidFill>
                  <a:schemeClr val="tx1"/>
                </a:solidFill>
              </a:rPr>
              <a:t>морфонологический</a:t>
            </a:r>
            <a:r>
              <a:rPr lang="ru-RU" sz="2000" dirty="0" smtClean="0">
                <a:solidFill>
                  <a:schemeClr val="tx1"/>
                </a:solidFill>
              </a:rPr>
              <a:t> ярусы. </a:t>
            </a:r>
          </a:p>
          <a:p>
            <a:pPr algn="just" fontAlgn="auto">
              <a:spcAft>
                <a:spcPts val="0"/>
              </a:spcAft>
              <a:buFont typeface="Arial" pitchFamily="34" charset="0"/>
              <a:buNone/>
              <a:defRPr/>
            </a:pPr>
            <a:r>
              <a:rPr lang="ru-RU" sz="2000" dirty="0" smtClean="0">
                <a:solidFill>
                  <a:schemeClr val="tx1"/>
                </a:solidFill>
              </a:rPr>
              <a:t>Их единицы носят </a:t>
            </a:r>
            <a:r>
              <a:rPr lang="ru-RU" sz="2000" u="sng" dirty="0" smtClean="0">
                <a:solidFill>
                  <a:schemeClr val="tx1"/>
                </a:solidFill>
              </a:rPr>
              <a:t>двойственный</a:t>
            </a:r>
            <a:r>
              <a:rPr lang="ru-RU" sz="2000" dirty="0" smtClean="0">
                <a:solidFill>
                  <a:schemeClr val="tx1"/>
                </a:solidFill>
              </a:rPr>
              <a:t> характер: обнаруживаются они на одном ярусе, а функционируют как единицы другого яруса.</a:t>
            </a:r>
          </a:p>
          <a:p>
            <a:pPr algn="just" fontAlgn="auto">
              <a:spcAft>
                <a:spcPts val="0"/>
              </a:spcAft>
              <a:buFont typeface="Arial" pitchFamily="34" charset="0"/>
              <a:buNone/>
              <a:defRPr/>
            </a:pPr>
            <a:endParaRPr lang="ru-RU" sz="2000" dirty="0" smtClean="0"/>
          </a:p>
          <a:p>
            <a:pPr algn="just" fontAlgn="auto">
              <a:spcAft>
                <a:spcPts val="0"/>
              </a:spcAft>
              <a:buFont typeface="Arial" pitchFamily="34" charset="0"/>
              <a:buNone/>
              <a:defRPr/>
            </a:pPr>
            <a:endParaRPr lang="ru-RU" sz="2000" dirty="0" smtClean="0"/>
          </a:p>
          <a:p>
            <a:pPr algn="just" fontAlgn="auto">
              <a:spcAft>
                <a:spcPts val="0"/>
              </a:spcAft>
              <a:buFont typeface="Arial" pitchFamily="34" charset="0"/>
              <a:buNone/>
              <a:defRPr/>
            </a:pPr>
            <a:r>
              <a:rPr lang="ru-RU" sz="2000" dirty="0" smtClean="0">
                <a:solidFill>
                  <a:schemeClr val="tx1"/>
                </a:solidFill>
              </a:rPr>
              <a:t>Метафорически преобразованная Ю.С.Масловым </a:t>
            </a:r>
            <a:r>
              <a:rPr lang="ru-RU" sz="2000" dirty="0" err="1" smtClean="0">
                <a:solidFill>
                  <a:schemeClr val="tx1"/>
                </a:solidFill>
              </a:rPr>
              <a:t>инкорпоративная</a:t>
            </a:r>
            <a:r>
              <a:rPr lang="ru-RU" sz="2000" dirty="0" smtClean="0">
                <a:solidFill>
                  <a:schemeClr val="tx1"/>
                </a:solidFill>
              </a:rPr>
              <a:t> модель языка одной иерархии была обозначена как «слоёный пирог» и графически она действительно напоминает последний.</a:t>
            </a:r>
          </a:p>
          <a:p>
            <a:pPr algn="just" fontAlgn="auto">
              <a:spcAft>
                <a:spcPts val="0"/>
              </a:spcAft>
              <a:buFont typeface="Arial" pitchFamily="34" charset="0"/>
              <a:buNone/>
              <a:defRPr/>
            </a:pPr>
            <a:endParaRPr lang="ru-RU"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457200" y="274638"/>
            <a:ext cx="8229600" cy="1654175"/>
          </a:xfrm>
        </p:spPr>
        <p:txBody>
          <a:bodyPr/>
          <a:lstStyle/>
          <a:p>
            <a:pPr algn="l"/>
            <a:r>
              <a:rPr lang="ru-RU" sz="2000" smtClean="0"/>
              <a:t>В ходе обсуждения уровневого устройства языка предлагались весьма разнообразные изображения этой модели. Её описывали в виде этажерки, спирали, незамкнутой цепи, «слоёного пирога» и других.</a:t>
            </a:r>
            <a:br>
              <a:rPr lang="ru-RU" sz="2000" smtClean="0"/>
            </a:br>
            <a:endParaRPr lang="ru-RU" sz="2000" smtClean="0"/>
          </a:p>
        </p:txBody>
      </p:sp>
      <p:sp>
        <p:nvSpPr>
          <p:cNvPr id="7" name="Содержимое 6"/>
          <p:cNvSpPr>
            <a:spLocks noGrp="1"/>
          </p:cNvSpPr>
          <p:nvPr>
            <p:ph idx="1"/>
          </p:nvPr>
        </p:nvSpPr>
        <p:spPr>
          <a:xfrm>
            <a:off x="457200" y="1857375"/>
            <a:ext cx="8229600" cy="4714875"/>
          </a:xfrm>
          <a:gradFill flip="none" rotWithShape="1">
            <a:gsLst>
              <a:gs pos="0">
                <a:schemeClr val="accent1">
                  <a:tint val="66000"/>
                  <a:satMod val="160000"/>
                </a:schemeClr>
              </a:gs>
              <a:gs pos="50000">
                <a:schemeClr val="accent1">
                  <a:tint val="44500"/>
                  <a:satMod val="160000"/>
                </a:schemeClr>
              </a:gs>
              <a:gs pos="100000">
                <a:schemeClr val="accent4">
                  <a:lumMod val="40000"/>
                  <a:lumOff val="60000"/>
                </a:schemeClr>
              </a:gs>
            </a:gsLst>
            <a:path path="rect">
              <a:fillToRect l="100000" t="100000"/>
            </a:path>
            <a:tileRect r="-100000" b="-100000"/>
          </a:gradFill>
        </p:spPr>
        <p:txBody>
          <a:bodyPr rtlCol="0">
            <a:normAutofit/>
          </a:bodyPr>
          <a:lstStyle/>
          <a:p>
            <a:pPr algn="ctr" fontAlgn="auto" hangingPunct="0">
              <a:spcAft>
                <a:spcPts val="0"/>
              </a:spcAft>
              <a:buFont typeface="Arial" pitchFamily="34" charset="0"/>
              <a:buChar char="•"/>
              <a:defRPr/>
            </a:pPr>
            <a:r>
              <a:rPr lang="ru-RU" dirty="0" smtClean="0"/>
              <a:t>УРОВЕНЬ ПРЕДЛОЖЕНИЙ</a:t>
            </a:r>
          </a:p>
          <a:p>
            <a:pPr algn="ctr" fontAlgn="auto" hangingPunct="0">
              <a:spcAft>
                <a:spcPts val="0"/>
              </a:spcAft>
              <a:buFont typeface="Arial" pitchFamily="34" charset="0"/>
              <a:buChar char="•"/>
              <a:defRPr/>
            </a:pPr>
            <a:r>
              <a:rPr lang="ru-RU" dirty="0" smtClean="0"/>
              <a:t>Фразеологический уровень</a:t>
            </a:r>
          </a:p>
          <a:p>
            <a:pPr algn="ctr" fontAlgn="auto" hangingPunct="0">
              <a:spcAft>
                <a:spcPts val="0"/>
              </a:spcAft>
              <a:buFont typeface="Arial" pitchFamily="34" charset="0"/>
              <a:buChar char="•"/>
              <a:defRPr/>
            </a:pPr>
            <a:r>
              <a:rPr lang="ru-RU" dirty="0" smtClean="0"/>
              <a:t> УРОВЕНЬ СЛОВ</a:t>
            </a:r>
          </a:p>
          <a:p>
            <a:pPr algn="ctr" fontAlgn="auto" hangingPunct="0">
              <a:spcAft>
                <a:spcPts val="0"/>
              </a:spcAft>
              <a:buFont typeface="Arial" pitchFamily="34" charset="0"/>
              <a:buChar char="•"/>
              <a:defRPr/>
            </a:pPr>
            <a:r>
              <a:rPr lang="ru-RU" dirty="0" smtClean="0"/>
              <a:t>словообразовательный уровень</a:t>
            </a:r>
          </a:p>
          <a:p>
            <a:pPr algn="ctr" fontAlgn="auto" hangingPunct="0">
              <a:spcAft>
                <a:spcPts val="0"/>
              </a:spcAft>
              <a:buFont typeface="Arial" pitchFamily="34" charset="0"/>
              <a:buChar char="•"/>
              <a:defRPr/>
            </a:pPr>
            <a:r>
              <a:rPr lang="ru-RU" dirty="0" smtClean="0"/>
              <a:t> УРОВЕНЬ МОРФЕМ</a:t>
            </a:r>
          </a:p>
          <a:p>
            <a:pPr algn="ctr" fontAlgn="auto" hangingPunct="0">
              <a:spcAft>
                <a:spcPts val="0"/>
              </a:spcAft>
              <a:buFont typeface="Arial" pitchFamily="34" charset="0"/>
              <a:buChar char="•"/>
              <a:defRPr/>
            </a:pPr>
            <a:r>
              <a:rPr lang="ru-RU" dirty="0" smtClean="0"/>
              <a:t>морфонологический уровень</a:t>
            </a:r>
          </a:p>
          <a:p>
            <a:pPr algn="ctr" fontAlgn="auto" hangingPunct="0">
              <a:spcAft>
                <a:spcPts val="0"/>
              </a:spcAft>
              <a:buFont typeface="Arial" pitchFamily="34" charset="0"/>
              <a:buChar char="•"/>
              <a:defRPr/>
            </a:pPr>
            <a:r>
              <a:rPr lang="ru-RU" dirty="0" smtClean="0"/>
              <a:t> УРОВЕНЬ ФОНЕМ</a:t>
            </a:r>
          </a:p>
          <a:p>
            <a:pPr fontAlgn="auto">
              <a:spcAft>
                <a:spcPts val="0"/>
              </a:spcAft>
              <a:buFont typeface="Arial" pitchFamily="34" charset="0"/>
              <a:buChar char="•"/>
              <a:defRPr/>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428625" y="285750"/>
            <a:ext cx="8229600" cy="1368425"/>
          </a:xfrm>
        </p:spPr>
        <p:txBody>
          <a:bodyPr/>
          <a:lstStyle/>
          <a:p>
            <a:r>
              <a:rPr lang="ru-RU" sz="1800" smtClean="0"/>
              <a:t>Игорь Павлович Распопов (Система языка и её уровни // Материалы по русско-славянскому языкознанию. Воронеж, 1976) в своей модели попытался учесть не только промежуточные ярусы, но также соотнести план выражения с планом содержания:</a:t>
            </a:r>
            <a:br>
              <a:rPr lang="ru-RU" sz="1800" smtClean="0"/>
            </a:br>
            <a:endParaRPr lang="ru-RU" sz="1800" smtClean="0"/>
          </a:p>
        </p:txBody>
      </p:sp>
      <p:sp>
        <p:nvSpPr>
          <p:cNvPr id="29699" name="Содержимое 2"/>
          <p:cNvSpPr>
            <a:spLocks noGrp="1"/>
          </p:cNvSpPr>
          <p:nvPr>
            <p:ph idx="1"/>
          </p:nvPr>
        </p:nvSpPr>
        <p:spPr>
          <a:xfrm>
            <a:off x="428625" y="1571625"/>
            <a:ext cx="8229600" cy="4525963"/>
          </a:xfrm>
        </p:spPr>
        <p:txBody>
          <a:bodyPr/>
          <a:lstStyle/>
          <a:p>
            <a:pPr algn="ctr" hangingPunct="0">
              <a:buFont typeface="Arial" charset="0"/>
              <a:buNone/>
            </a:pPr>
            <a:r>
              <a:rPr lang="ru-RU" sz="2000" b="1" smtClean="0"/>
              <a:t> </a:t>
            </a:r>
          </a:p>
          <a:p>
            <a:pPr algn="ctr" hangingPunct="0">
              <a:buFont typeface="Arial" charset="0"/>
              <a:buNone/>
            </a:pPr>
            <a:r>
              <a:rPr lang="ru-RU" sz="2000" b="1" smtClean="0"/>
              <a:t>ВАРИАНТЫ                                          ИНВАРИАНТЫ</a:t>
            </a:r>
            <a:endParaRPr lang="ru-RU" sz="2000" smtClean="0"/>
          </a:p>
          <a:p>
            <a:pPr algn="ctr" hangingPunct="0">
              <a:buFont typeface="Arial" charset="0"/>
              <a:buNone/>
            </a:pPr>
            <a:r>
              <a:rPr lang="ru-RU" sz="2000" smtClean="0"/>
              <a:t>            Фон                                               Фонема (класс фонов)</a:t>
            </a:r>
          </a:p>
          <a:p>
            <a:pPr algn="ctr" hangingPunct="0">
              <a:buFont typeface="Arial" charset="0"/>
              <a:buNone/>
            </a:pPr>
            <a:r>
              <a:rPr lang="ru-RU" sz="2000" smtClean="0"/>
              <a:t>            Морф                                             Морфема (класс морфов)</a:t>
            </a:r>
          </a:p>
          <a:p>
            <a:pPr algn="ctr" hangingPunct="0">
              <a:buFont typeface="Arial" charset="0"/>
              <a:buNone/>
            </a:pPr>
            <a:r>
              <a:rPr lang="ru-RU" sz="2000" smtClean="0"/>
              <a:t>                                                                  Слово (класс словоформ)</a:t>
            </a:r>
          </a:p>
          <a:p>
            <a:pPr algn="ctr" hangingPunct="0">
              <a:buFont typeface="Arial" charset="0"/>
              <a:buNone/>
            </a:pPr>
            <a:r>
              <a:rPr lang="ru-RU" sz="2000" smtClean="0"/>
              <a:t>           Слово                                           Грамматич. форма (класс с/ф)  </a:t>
            </a:r>
          </a:p>
          <a:p>
            <a:pPr algn="ctr" hangingPunct="0">
              <a:buFont typeface="Arial" charset="0"/>
              <a:buNone/>
            </a:pPr>
            <a:r>
              <a:rPr lang="ru-RU" sz="2000" smtClean="0"/>
              <a:t>                                                               Словообразов. тип (класс с/ф)</a:t>
            </a:r>
          </a:p>
          <a:p>
            <a:pPr algn="ctr" hangingPunct="0">
              <a:buFont typeface="Arial" charset="0"/>
              <a:buNone/>
            </a:pPr>
            <a:r>
              <a:rPr lang="ru-RU" sz="2000" smtClean="0"/>
              <a:t>           Фраза    Синтаксич. констр.   Предложение (класс синт.констр.)     </a:t>
            </a:r>
          </a:p>
          <a:p>
            <a:pPr algn="ctr" hangingPunct="0">
              <a:buFont typeface="Arial" charset="0"/>
              <a:buNone/>
            </a:pPr>
            <a:r>
              <a:rPr lang="ru-RU" sz="2000" smtClean="0"/>
              <a:t> </a:t>
            </a:r>
          </a:p>
        </p:txBody>
      </p:sp>
      <p:cxnSp>
        <p:nvCxnSpPr>
          <p:cNvPr id="5" name="Прямая соединительная линия 4"/>
          <p:cNvCxnSpPr/>
          <p:nvPr/>
        </p:nvCxnSpPr>
        <p:spPr>
          <a:xfrm>
            <a:off x="2714625" y="2500313"/>
            <a:ext cx="24288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2643188" y="2928938"/>
            <a:ext cx="24288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2643188" y="3214688"/>
            <a:ext cx="207168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2571750" y="3571875"/>
            <a:ext cx="20716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2571750" y="3929063"/>
            <a:ext cx="20716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rot="5400000">
            <a:off x="2178844" y="3607594"/>
            <a:ext cx="785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2571750" y="3214688"/>
            <a:ext cx="7143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2143125" y="4357688"/>
            <a:ext cx="214313"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4429125" y="4357688"/>
            <a:ext cx="142875"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4"/>
          <p:cNvSpPr>
            <a:spLocks noGrp="1"/>
          </p:cNvSpPr>
          <p:nvPr>
            <p:ph type="title"/>
          </p:nvPr>
        </p:nvSpPr>
        <p:spPr>
          <a:xfrm>
            <a:off x="457200" y="274638"/>
            <a:ext cx="8229600" cy="6083300"/>
          </a:xfrm>
          <a:blipFill dpi="0" rotWithShape="1">
            <a:blip r:embed="rId2"/>
            <a:srcRect/>
            <a:tile tx="0" ty="0" sx="100000" sy="100000" flip="none" algn="tl"/>
          </a:blipFill>
        </p:spPr>
        <p:txBody>
          <a:bodyPr/>
          <a:lstStyle/>
          <a:p>
            <a:pPr algn="l"/>
            <a:r>
              <a:rPr lang="ru-RU" sz="2400" smtClean="0"/>
              <a:t>1. Стратификационная модель языка </a:t>
            </a:r>
            <a:r>
              <a:rPr lang="ru-RU" sz="2400" b="1" smtClean="0"/>
              <a:t>Дмитрия Георгиевича Богушевича</a:t>
            </a:r>
            <a:r>
              <a:rPr lang="ru-RU" sz="2400" smtClean="0"/>
              <a:t> («Единица, функция, уровень: К проблеме классификации единиц языка» Минск, 1985).</a:t>
            </a:r>
            <a:br>
              <a:rPr lang="ru-RU" sz="2400" smtClean="0"/>
            </a:br>
            <a:r>
              <a:rPr lang="ru-RU" sz="2400" smtClean="0"/>
              <a:t/>
            </a:r>
            <a:br>
              <a:rPr lang="ru-RU" sz="2400" smtClean="0"/>
            </a:br>
            <a:r>
              <a:rPr lang="ru-RU" sz="2400" smtClean="0"/>
              <a:t>2. Стратификационная модель языка </a:t>
            </a:r>
            <a:r>
              <a:rPr lang="ru-RU" sz="2400" b="1" smtClean="0"/>
              <a:t>Бориса Николаевича Головина  </a:t>
            </a:r>
            <a:r>
              <a:rPr lang="ru-RU" sz="2400" smtClean="0"/>
              <a:t>          (Березин Ф. М., Головин Б.Н. Общее языкознание. М., 1979. Гл.7. Механизмы языка).</a:t>
            </a:r>
            <a:br>
              <a:rPr lang="ru-RU" sz="2400" smtClean="0"/>
            </a:br>
            <a:r>
              <a:rPr lang="ru-RU" sz="2400" smtClean="0"/>
              <a:t/>
            </a:r>
            <a:br>
              <a:rPr lang="ru-RU" sz="2400" smtClean="0"/>
            </a:br>
            <a:r>
              <a:rPr lang="ru-RU" sz="2400" smtClean="0"/>
              <a:t>3. Стратификационная модель </a:t>
            </a:r>
            <a:r>
              <a:rPr lang="ru-RU" sz="2400" b="1" smtClean="0"/>
              <a:t>Евгения Фроловича Кирова</a:t>
            </a:r>
            <a:br>
              <a:rPr lang="ru-RU" sz="2400" b="1" smtClean="0"/>
            </a:br>
            <a:r>
              <a:rPr lang="ru-RU" sz="2400" smtClean="0"/>
              <a:t>(Теоретические проблемы моделирования языка. Казань, 1989)</a:t>
            </a:r>
            <a:br>
              <a:rPr lang="ru-RU" sz="2400" smtClean="0"/>
            </a:br>
            <a:endParaRPr lang="ru-RU"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75"/>
          </a:xfrm>
          <a:solidFill>
            <a:schemeClr val="accent2">
              <a:lumMod val="20000"/>
              <a:lumOff val="80000"/>
            </a:schemeClr>
          </a:solidFill>
        </p:spPr>
        <p:txBody>
          <a:bodyPr rtlCol="0">
            <a:normAutofit/>
          </a:bodyPr>
          <a:lstStyle/>
          <a:p>
            <a:pPr fontAlgn="auto">
              <a:spcAft>
                <a:spcPts val="0"/>
              </a:spcAft>
              <a:defRPr/>
            </a:pPr>
            <a:endParaRPr lang="ru-RU" dirty="0"/>
          </a:p>
        </p:txBody>
      </p:sp>
      <p:sp>
        <p:nvSpPr>
          <p:cNvPr id="3" name="Овал 2"/>
          <p:cNvSpPr/>
          <p:nvPr/>
        </p:nvSpPr>
        <p:spPr>
          <a:xfrm>
            <a:off x="3071813" y="2143125"/>
            <a:ext cx="2714625" cy="2357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err="1"/>
              <a:t>морфемика</a:t>
            </a:r>
            <a:endParaRPr lang="ru-RU" sz="2400" b="1" dirty="0"/>
          </a:p>
        </p:txBody>
      </p:sp>
      <p:sp>
        <p:nvSpPr>
          <p:cNvPr id="4" name="Овал 3"/>
          <p:cNvSpPr/>
          <p:nvPr/>
        </p:nvSpPr>
        <p:spPr>
          <a:xfrm>
            <a:off x="1143000" y="1000125"/>
            <a:ext cx="2428875"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a:t>фонетика</a:t>
            </a:r>
            <a:endParaRPr lang="ru-RU" sz="2400" b="1" dirty="0"/>
          </a:p>
        </p:txBody>
      </p:sp>
      <p:sp>
        <p:nvSpPr>
          <p:cNvPr id="6" name="Овал 5"/>
          <p:cNvSpPr/>
          <p:nvPr/>
        </p:nvSpPr>
        <p:spPr>
          <a:xfrm>
            <a:off x="1285875" y="3357563"/>
            <a:ext cx="2428875"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a:t>лексика</a:t>
            </a:r>
            <a:endParaRPr lang="ru-RU" sz="2400" b="1" dirty="0"/>
          </a:p>
        </p:txBody>
      </p:sp>
      <p:sp>
        <p:nvSpPr>
          <p:cNvPr id="7" name="Овал 6"/>
          <p:cNvSpPr/>
          <p:nvPr/>
        </p:nvSpPr>
        <p:spPr>
          <a:xfrm>
            <a:off x="3643313" y="4214813"/>
            <a:ext cx="2428875"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a:t>словообразование</a:t>
            </a:r>
            <a:endParaRPr lang="ru-RU" sz="2400" b="1" dirty="0"/>
          </a:p>
        </p:txBody>
      </p:sp>
      <p:sp>
        <p:nvSpPr>
          <p:cNvPr id="8" name="Овал 7"/>
          <p:cNvSpPr/>
          <p:nvPr/>
        </p:nvSpPr>
        <p:spPr>
          <a:xfrm>
            <a:off x="5500688" y="2714625"/>
            <a:ext cx="2357437" cy="2357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400" b="1" dirty="0"/>
          </a:p>
          <a:p>
            <a:pPr algn="ctr" fontAlgn="auto">
              <a:spcBef>
                <a:spcPts val="0"/>
              </a:spcBef>
              <a:spcAft>
                <a:spcPts val="0"/>
              </a:spcAft>
              <a:defRPr/>
            </a:pPr>
            <a:r>
              <a:rPr lang="ru-RU" sz="2400" b="1" dirty="0"/>
              <a:t>морфология</a:t>
            </a:r>
            <a:endParaRPr lang="ru-RU" sz="2400" b="1" dirty="0"/>
          </a:p>
        </p:txBody>
      </p:sp>
      <p:sp>
        <p:nvSpPr>
          <p:cNvPr id="9" name="Овал 8"/>
          <p:cNvSpPr/>
          <p:nvPr/>
        </p:nvSpPr>
        <p:spPr>
          <a:xfrm>
            <a:off x="4786313" y="571500"/>
            <a:ext cx="2357437" cy="2214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b="1" dirty="0"/>
              <a:t>синтаксис</a:t>
            </a:r>
            <a:endParaRPr lang="ru-RU"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22313" y="428625"/>
            <a:ext cx="7772400" cy="1071563"/>
          </a:xfrm>
        </p:spPr>
        <p:txBody>
          <a:bodyPr rtlCol="0">
            <a:normAutofit fontScale="90000"/>
          </a:bodyPr>
          <a:lstStyle/>
          <a:p>
            <a:pPr fontAlgn="auto">
              <a:spcAft>
                <a:spcPts val="0"/>
              </a:spcAft>
              <a:defRPr/>
            </a:pPr>
            <a:r>
              <a:rPr lang="ru-RU" sz="2800" dirty="0" smtClean="0"/>
              <a:t>«В целом структуру языка мы вправе называть механизмом общения» (Б.Н.Головин).</a:t>
            </a:r>
            <a:endParaRPr lang="ru-RU" sz="2800" dirty="0"/>
          </a:p>
        </p:txBody>
      </p:sp>
      <p:sp>
        <p:nvSpPr>
          <p:cNvPr id="4" name="Текст 3"/>
          <p:cNvSpPr>
            <a:spLocks noGrp="1"/>
          </p:cNvSpPr>
          <p:nvPr>
            <p:ph type="body" idx="1"/>
          </p:nvPr>
        </p:nvSpPr>
        <p:spPr>
          <a:xfrm>
            <a:off x="722313" y="1571625"/>
            <a:ext cx="7772400" cy="4857750"/>
          </a:xfrm>
        </p:spPr>
        <p:txBody>
          <a:bodyPr rtlCol="0">
            <a:normAutofit/>
          </a:bodyPr>
          <a:lstStyle/>
          <a:p>
            <a:pPr indent="365125" fontAlgn="auto" hangingPunct="0">
              <a:spcAft>
                <a:spcPts val="0"/>
              </a:spcAft>
              <a:buFont typeface="Arial" pitchFamily="34" charset="0"/>
              <a:buChar char="•"/>
              <a:defRPr/>
            </a:pPr>
            <a:r>
              <a:rPr lang="ru-RU" sz="3200" b="1" dirty="0" smtClean="0">
                <a:solidFill>
                  <a:schemeClr val="tx1"/>
                </a:solidFill>
              </a:rPr>
              <a:t>Автономный механизм фонем</a:t>
            </a:r>
          </a:p>
          <a:p>
            <a:pPr indent="365125" fontAlgn="auto" hangingPunct="0">
              <a:spcAft>
                <a:spcPts val="0"/>
              </a:spcAft>
              <a:buFont typeface="Arial" pitchFamily="34" charset="0"/>
              <a:buChar char="•"/>
              <a:defRPr/>
            </a:pPr>
            <a:r>
              <a:rPr lang="ru-RU" sz="3200" b="1" dirty="0" smtClean="0">
                <a:solidFill>
                  <a:schemeClr val="tx1"/>
                </a:solidFill>
              </a:rPr>
              <a:t>Автономный механизм морфем</a:t>
            </a:r>
          </a:p>
          <a:p>
            <a:pPr indent="365125" fontAlgn="auto" hangingPunct="0">
              <a:spcAft>
                <a:spcPts val="0"/>
              </a:spcAft>
              <a:buFont typeface="Arial" pitchFamily="34" charset="0"/>
              <a:buChar char="•"/>
              <a:defRPr/>
            </a:pPr>
            <a:r>
              <a:rPr lang="ru-RU" sz="3200" b="1" dirty="0" smtClean="0">
                <a:solidFill>
                  <a:schemeClr val="tx1"/>
                </a:solidFill>
              </a:rPr>
              <a:t>Автономный механизм слов</a:t>
            </a:r>
          </a:p>
          <a:p>
            <a:pPr indent="365125" fontAlgn="auto" hangingPunct="0">
              <a:spcAft>
                <a:spcPts val="0"/>
              </a:spcAft>
              <a:buFont typeface="Arial" pitchFamily="34" charset="0"/>
              <a:buChar char="•"/>
              <a:defRPr/>
            </a:pPr>
            <a:r>
              <a:rPr lang="ru-RU" sz="3200" b="1" dirty="0" smtClean="0">
                <a:solidFill>
                  <a:schemeClr val="tx1"/>
                </a:solidFill>
              </a:rPr>
              <a:t>Автономный механизм морфологических категорий</a:t>
            </a:r>
          </a:p>
          <a:p>
            <a:pPr indent="365125" fontAlgn="auto" hangingPunct="0">
              <a:spcAft>
                <a:spcPts val="0"/>
              </a:spcAft>
              <a:buFont typeface="Arial" pitchFamily="34" charset="0"/>
              <a:buChar char="•"/>
              <a:defRPr/>
            </a:pPr>
            <a:r>
              <a:rPr lang="ru-RU" sz="3200" b="1" dirty="0" smtClean="0">
                <a:solidFill>
                  <a:schemeClr val="tx1"/>
                </a:solidFill>
              </a:rPr>
              <a:t>Автономный механизм синтаксических категорий.</a:t>
            </a:r>
          </a:p>
          <a:p>
            <a:pPr fontAlgn="auto">
              <a:spcAft>
                <a:spcPts val="0"/>
              </a:spcAft>
              <a:buFont typeface="Arial" pitchFamily="34" charset="0"/>
              <a:buNone/>
              <a:defRPr/>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38" y="5786438"/>
            <a:ext cx="6858000" cy="785812"/>
          </a:xfrm>
        </p:spPr>
        <p:txBody>
          <a:bodyPr rtlCol="0">
            <a:normAutofit/>
          </a:bodyPr>
          <a:lstStyle/>
          <a:p>
            <a:pPr algn="ctr" fontAlgn="auto" hangingPunct="0">
              <a:spcAft>
                <a:spcPts val="0"/>
              </a:spcAft>
              <a:defRPr/>
            </a:pPr>
            <a:endParaRPr lang="ru-RU" sz="2400" dirty="0"/>
          </a:p>
        </p:txBody>
      </p:sp>
      <p:sp>
        <p:nvSpPr>
          <p:cNvPr id="33795" name="Текст 2"/>
          <p:cNvSpPr>
            <a:spLocks noGrp="1"/>
          </p:cNvSpPr>
          <p:nvPr>
            <p:ph type="body" idx="1"/>
          </p:nvPr>
        </p:nvSpPr>
        <p:spPr>
          <a:xfrm>
            <a:off x="785813" y="428625"/>
            <a:ext cx="7772400" cy="5357813"/>
          </a:xfrm>
        </p:spPr>
        <p:txBody>
          <a:bodyPr/>
          <a:lstStyle/>
          <a:p>
            <a:pPr algn="just"/>
            <a:r>
              <a:rPr lang="ru-RU" sz="3200" smtClean="0">
                <a:solidFill>
                  <a:schemeClr val="tx1"/>
                </a:solidFill>
              </a:rPr>
              <a:t>Д.Г.Богушевич опирается на идею функциональной дифференциации Ф.Данеша и К Гаузенбласа: высшие единицы являются целеопределяющими для низших, низшие – средством выполнения функций высших единиц.</a:t>
            </a:r>
          </a:p>
          <a:p>
            <a:pPr algn="just"/>
            <a:endParaRPr lang="ru-RU" sz="3200" smtClean="0">
              <a:solidFill>
                <a:schemeClr val="tx1"/>
              </a:solidFill>
            </a:endParaRPr>
          </a:p>
          <a:p>
            <a:pPr algn="just"/>
            <a:r>
              <a:rPr lang="ru-RU" sz="3200" smtClean="0">
                <a:solidFill>
                  <a:schemeClr val="tx1"/>
                </a:solidFill>
              </a:rPr>
              <a:t>Исследователь различает </a:t>
            </a:r>
            <a:r>
              <a:rPr lang="ru-RU" sz="3200" i="1" smtClean="0">
                <a:solidFill>
                  <a:schemeClr val="tx1"/>
                </a:solidFill>
              </a:rPr>
              <a:t>функции уровней (ранги)</a:t>
            </a:r>
            <a:r>
              <a:rPr lang="ru-RU" sz="3200" smtClean="0">
                <a:solidFill>
                  <a:schemeClr val="tx1"/>
                </a:solidFill>
              </a:rPr>
              <a:t> и </a:t>
            </a:r>
            <a:r>
              <a:rPr lang="ru-RU" sz="3200" i="1" smtClean="0">
                <a:solidFill>
                  <a:schemeClr val="tx1"/>
                </a:solidFill>
              </a:rPr>
              <a:t>функции стратумов</a:t>
            </a:r>
            <a:r>
              <a:rPr lang="ru-RU" sz="3200" smtClean="0">
                <a:solidFill>
                  <a:schemeClr val="tx1"/>
                </a:solidFill>
              </a:rPr>
              <a:t>. </a:t>
            </a:r>
          </a:p>
          <a:p>
            <a:pPr algn="just"/>
            <a:endParaRPr lang="ru-RU" sz="320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5362" name="Заголовок 4"/>
          <p:cNvSpPr>
            <a:spLocks noGrp="1"/>
          </p:cNvSpPr>
          <p:nvPr>
            <p:ph type="title"/>
          </p:nvPr>
        </p:nvSpPr>
        <p:spPr>
          <a:xfrm>
            <a:off x="457200" y="274638"/>
            <a:ext cx="8229600" cy="6226175"/>
          </a:xfrm>
        </p:spPr>
        <p:txBody>
          <a:bodyPr/>
          <a:lstStyle/>
          <a:p>
            <a:pPr hangingPunct="0"/>
            <a:r>
              <a:rPr lang="ru-RU" sz="2000" smtClean="0"/>
              <a:t>Моделью можно назвать образ какого-либо объекта, используемый в определенных условиях в качестве его заместителя (фотография в паспорте - модель человека).</a:t>
            </a:r>
            <a:br>
              <a:rPr lang="ru-RU" sz="2000" smtClean="0"/>
            </a:br>
            <a:r>
              <a:rPr lang="ru-RU" sz="2000" smtClean="0"/>
              <a:t> </a:t>
            </a:r>
            <a:br>
              <a:rPr lang="ru-RU" sz="2000" smtClean="0"/>
            </a:br>
            <a:r>
              <a:rPr lang="ru-RU" sz="2000" b="1" u="sng" smtClean="0"/>
              <a:t>Можно дать следующие определения модели:</a:t>
            </a:r>
            <a:r>
              <a:rPr lang="ru-RU" sz="2000" smtClean="0"/>
              <a:t/>
            </a:r>
            <a:br>
              <a:rPr lang="ru-RU" sz="2000" smtClean="0"/>
            </a:br>
            <a:r>
              <a:rPr lang="ru-RU" sz="2000" b="1" smtClean="0"/>
              <a:t> </a:t>
            </a:r>
            <a:r>
              <a:rPr lang="ru-RU" sz="2000" smtClean="0"/>
              <a:t/>
            </a:r>
            <a:br>
              <a:rPr lang="ru-RU" sz="2000" smtClean="0"/>
            </a:br>
            <a:r>
              <a:rPr lang="ru-RU" sz="2000" smtClean="0"/>
              <a:t>1. </a:t>
            </a:r>
            <a:r>
              <a:rPr lang="ru-RU" sz="2000" b="1" smtClean="0"/>
              <a:t>Модель</a:t>
            </a:r>
            <a:r>
              <a:rPr lang="ru-RU" sz="2000" smtClean="0"/>
              <a:t> – это логическая знаковая конструкция, воспроизводящая те или иные характеристики исследуемого объекта при условии заранее определённых требований к соответствию этой конструкции объекту (А.А.Леонтьев. Основы психолингвистики. М., 1997).</a:t>
            </a:r>
            <a:br>
              <a:rPr lang="ru-RU" sz="2000" smtClean="0"/>
            </a:br>
            <a:r>
              <a:rPr lang="ru-RU" sz="2000" smtClean="0"/>
              <a:t/>
            </a:r>
            <a:br>
              <a:rPr lang="ru-RU" sz="2000" smtClean="0"/>
            </a:br>
            <a:r>
              <a:rPr lang="ru-RU" sz="2000" smtClean="0"/>
              <a:t>2. </a:t>
            </a:r>
            <a:r>
              <a:rPr lang="ru-RU" sz="2000" b="1" smtClean="0"/>
              <a:t>Модель</a:t>
            </a:r>
            <a:r>
              <a:rPr lang="ru-RU" sz="2000" smtClean="0"/>
              <a:t> – это всякая мысленно реализованная система, которая, отображая или воспроизводя объект исследования, способна замещать его так, что её изучение даёт нам новую информацию об этом объекте (В.А.Штофф. Моделирование и философия. М.-Л., 1966).</a:t>
            </a:r>
            <a:br>
              <a:rPr lang="ru-RU" sz="2000" smtClean="0"/>
            </a:br>
            <a:endParaRPr lang="ru-RU" sz="2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083300"/>
          </a:xfrm>
        </p:spPr>
        <p:txBody>
          <a:bodyPr rtlCol="0">
            <a:normAutofit fontScale="90000"/>
          </a:bodyPr>
          <a:lstStyle/>
          <a:p>
            <a:pPr indent="441325" algn="l" fontAlgn="auto" hangingPunct="0">
              <a:spcAft>
                <a:spcPts val="0"/>
              </a:spcAft>
              <a:defRPr/>
            </a:pPr>
            <a:r>
              <a:rPr lang="ru-RU" sz="2800" dirty="0" smtClean="0"/>
              <a:t/>
            </a:r>
            <a:br>
              <a:rPr lang="ru-RU" sz="2800" dirty="0" smtClean="0"/>
            </a:br>
            <a:r>
              <a:rPr lang="ru-RU" sz="2800" dirty="0" smtClean="0"/>
              <a:t>Для выполнения функции регуляции человеческой </a:t>
            </a:r>
            <a:r>
              <a:rPr lang="ru-RU" sz="2800" dirty="0" err="1" smtClean="0"/>
              <a:t>дея-тельности</a:t>
            </a:r>
            <a:r>
              <a:rPr lang="ru-RU" sz="2800" dirty="0" smtClean="0"/>
              <a:t> язык нуждается в наличии иерархически связанных рангов, располагаемых от низших к высшим:</a:t>
            </a:r>
            <a:br>
              <a:rPr lang="ru-RU" sz="2800" dirty="0" smtClean="0"/>
            </a:br>
            <a:r>
              <a:rPr lang="ru-RU" sz="2800" dirty="0" smtClean="0"/>
              <a:t/>
            </a:r>
            <a:br>
              <a:rPr lang="ru-RU" sz="2800" dirty="0" smtClean="0"/>
            </a:br>
            <a:r>
              <a:rPr lang="ru-RU" sz="2800" b="1" dirty="0" smtClean="0"/>
              <a:t>                 1-й ранг – различительная Ф</a:t>
            </a:r>
            <a:br>
              <a:rPr lang="ru-RU" sz="2800" b="1" dirty="0" smtClean="0"/>
            </a:br>
            <a:r>
              <a:rPr lang="ru-RU" sz="2800" b="1" dirty="0" smtClean="0"/>
              <a:t>                 2-й ранг – указательная Ф</a:t>
            </a:r>
            <a:br>
              <a:rPr lang="ru-RU" sz="2800" b="1" dirty="0" smtClean="0"/>
            </a:br>
            <a:r>
              <a:rPr lang="ru-RU" sz="2800" b="1" dirty="0" smtClean="0"/>
              <a:t>                 3-й ранг – номинативная Ф</a:t>
            </a:r>
            <a:br>
              <a:rPr lang="ru-RU" sz="2800" b="1" dirty="0" smtClean="0"/>
            </a:br>
            <a:r>
              <a:rPr lang="ru-RU" sz="2800" b="1" dirty="0" smtClean="0"/>
              <a:t>                 4-й ранг – релятивная Ф</a:t>
            </a:r>
            <a:br>
              <a:rPr lang="ru-RU" sz="2800" b="1" dirty="0" smtClean="0"/>
            </a:br>
            <a:r>
              <a:rPr lang="ru-RU" sz="2800" b="1" dirty="0" smtClean="0"/>
              <a:t>                 5-й ранг моделирующая Ф</a:t>
            </a:r>
            <a:br>
              <a:rPr lang="ru-RU" sz="2800" b="1" dirty="0" smtClean="0"/>
            </a:br>
            <a:r>
              <a:rPr lang="ru-RU" sz="2800" b="1" dirty="0" smtClean="0"/>
              <a:t>                 6-й ранг – описательная Ф</a:t>
            </a:r>
            <a:br>
              <a:rPr lang="ru-RU" sz="2800" b="1" dirty="0" smtClean="0"/>
            </a:br>
            <a:r>
              <a:rPr lang="ru-RU" sz="2800" b="1" dirty="0" smtClean="0"/>
              <a:t>                 7-й ранг – Ф воздействия</a:t>
            </a:r>
            <a:br>
              <a:rPr lang="ru-RU" sz="2800" b="1" dirty="0" smtClean="0"/>
            </a:br>
            <a:r>
              <a:rPr lang="ru-RU" sz="2800" b="1" dirty="0" smtClean="0"/>
              <a:t>                 8-й ранг – Ф взаимодействия</a:t>
            </a:r>
            <a:r>
              <a:rPr lang="ru-RU" sz="2800" dirty="0" smtClean="0"/>
              <a:t/>
            </a:r>
            <a:br>
              <a:rPr lang="ru-RU" sz="2800" dirty="0" smtClean="0"/>
            </a:br>
            <a:r>
              <a:rPr lang="ru-RU" sz="2800" dirty="0" smtClean="0"/>
              <a:t/>
            </a:r>
            <a:br>
              <a:rPr lang="ru-RU" sz="2800" dirty="0" smtClean="0"/>
            </a:br>
            <a:r>
              <a:rPr lang="ru-RU" sz="2800" dirty="0" smtClean="0"/>
              <a:t>* Единицы более высокого ранга поглощают Ф единиц более низкого.</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50000">
              <a:schemeClr val="accent2">
                <a:lumMod val="40000"/>
                <a:lumOff val="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22313" y="1500188"/>
            <a:ext cx="7772400" cy="5143500"/>
          </a:xfrm>
          <a:solidFill>
            <a:schemeClr val="accent2">
              <a:lumMod val="20000"/>
              <a:lumOff val="80000"/>
            </a:schemeClr>
          </a:solidFill>
        </p:spPr>
        <p:txBody>
          <a:bodyPr rtlCol="0">
            <a:normAutofit fontScale="90000"/>
          </a:bodyPr>
          <a:lstStyle/>
          <a:p>
            <a:pPr algn="ctr" fontAlgn="auto" hangingPunct="0">
              <a:lnSpc>
                <a:spcPct val="150000"/>
              </a:lnSpc>
              <a:spcAft>
                <a:spcPts val="0"/>
              </a:spcAft>
              <a:defRPr/>
            </a:pPr>
            <a:r>
              <a:rPr lang="ru-RU" sz="2800" dirty="0" smtClean="0"/>
              <a:t>Фонетический </a:t>
            </a:r>
            <a:r>
              <a:rPr lang="ru-RU" sz="2800" dirty="0" err="1" smtClean="0"/>
              <a:t>стратум</a:t>
            </a:r>
            <a:r>
              <a:rPr lang="ru-RU" sz="2800" dirty="0" smtClean="0"/>
              <a:t> – Ф манифестации.</a:t>
            </a:r>
            <a:br>
              <a:rPr lang="ru-RU" sz="2800" dirty="0" smtClean="0"/>
            </a:br>
            <a:r>
              <a:rPr lang="ru-RU" sz="2800" dirty="0" smtClean="0"/>
              <a:t>Тактический </a:t>
            </a:r>
            <a:r>
              <a:rPr lang="ru-RU" sz="2800" dirty="0" err="1" smtClean="0"/>
              <a:t>стратум</a:t>
            </a:r>
            <a:r>
              <a:rPr lang="ru-RU" sz="2800" dirty="0" smtClean="0"/>
              <a:t>  - Ф линеаризации.</a:t>
            </a:r>
            <a:br>
              <a:rPr lang="ru-RU" sz="2800" dirty="0" smtClean="0"/>
            </a:br>
            <a:r>
              <a:rPr lang="ru-RU" sz="2800" dirty="0" smtClean="0"/>
              <a:t>Морфологический </a:t>
            </a:r>
            <a:r>
              <a:rPr lang="ru-RU" sz="2800" dirty="0" err="1" smtClean="0"/>
              <a:t>стратум</a:t>
            </a:r>
            <a:r>
              <a:rPr lang="ru-RU" sz="2800" dirty="0" smtClean="0"/>
              <a:t> – Ф оформления.</a:t>
            </a:r>
            <a:br>
              <a:rPr lang="ru-RU" sz="2800" dirty="0" smtClean="0"/>
            </a:br>
            <a:r>
              <a:rPr lang="ru-RU" sz="2800" dirty="0" err="1" smtClean="0"/>
              <a:t>Эмический</a:t>
            </a:r>
            <a:r>
              <a:rPr lang="ru-RU" sz="2800" dirty="0" smtClean="0"/>
              <a:t> </a:t>
            </a:r>
            <a:r>
              <a:rPr lang="ru-RU" sz="2800" dirty="0" err="1" smtClean="0"/>
              <a:t>стратум</a:t>
            </a:r>
            <a:r>
              <a:rPr lang="ru-RU" sz="2800" dirty="0" smtClean="0"/>
              <a:t> – Ф выбора.</a:t>
            </a:r>
            <a:br>
              <a:rPr lang="ru-RU" sz="2800" dirty="0" smtClean="0"/>
            </a:br>
            <a:r>
              <a:rPr lang="ru-RU" sz="2800" dirty="0" err="1" smtClean="0"/>
              <a:t>Стратум</a:t>
            </a:r>
            <a:r>
              <a:rPr lang="ru-RU" sz="2800" dirty="0" smtClean="0"/>
              <a:t> категориальных признаков – Ф противопоставления.</a:t>
            </a:r>
            <a:br>
              <a:rPr lang="ru-RU" sz="2800" dirty="0" smtClean="0"/>
            </a:br>
            <a:r>
              <a:rPr lang="ru-RU" sz="2800" dirty="0" smtClean="0"/>
              <a:t>Категориальный </a:t>
            </a:r>
            <a:r>
              <a:rPr lang="ru-RU" sz="2800" dirty="0" err="1" smtClean="0"/>
              <a:t>стратум</a:t>
            </a:r>
            <a:r>
              <a:rPr lang="ru-RU" sz="2800" dirty="0" smtClean="0"/>
              <a:t> – Ф обобщения.</a:t>
            </a:r>
            <a:br>
              <a:rPr lang="ru-RU" sz="2800" dirty="0" smtClean="0"/>
            </a:br>
            <a:r>
              <a:rPr lang="ru-RU" sz="2800" dirty="0" err="1" smtClean="0"/>
              <a:t>Стратум</a:t>
            </a:r>
            <a:r>
              <a:rPr lang="ru-RU" sz="2800" dirty="0" smtClean="0"/>
              <a:t> классов – Ф классификации</a:t>
            </a:r>
            <a:br>
              <a:rPr lang="ru-RU" sz="2800" dirty="0" smtClean="0"/>
            </a:br>
            <a:r>
              <a:rPr lang="ru-RU" sz="2800" dirty="0" err="1" smtClean="0"/>
              <a:t>Стратум</a:t>
            </a:r>
            <a:r>
              <a:rPr lang="ru-RU" sz="2800" dirty="0" smtClean="0"/>
              <a:t> систем – Ф систематизации.</a:t>
            </a:r>
            <a:br>
              <a:rPr lang="ru-RU" sz="2800" dirty="0" smtClean="0"/>
            </a:br>
            <a:endParaRPr lang="ru-RU" sz="2800" dirty="0"/>
          </a:p>
        </p:txBody>
      </p:sp>
      <p:sp>
        <p:nvSpPr>
          <p:cNvPr id="4" name="Текст 3"/>
          <p:cNvSpPr>
            <a:spLocks noGrp="1"/>
          </p:cNvSpPr>
          <p:nvPr>
            <p:ph type="body" idx="1"/>
          </p:nvPr>
        </p:nvSpPr>
        <p:spPr>
          <a:xfrm>
            <a:off x="722313" y="642938"/>
            <a:ext cx="7772400" cy="1071562"/>
          </a:xfrm>
        </p:spPr>
        <p:txBody>
          <a:bodyPr rtlCol="0">
            <a:normAutofit/>
          </a:bodyPr>
          <a:lstStyle/>
          <a:p>
            <a:pPr fontAlgn="auto">
              <a:spcAft>
                <a:spcPts val="0"/>
              </a:spcAft>
              <a:buFont typeface="Arial" pitchFamily="34" charset="0"/>
              <a:buNone/>
              <a:defRPr/>
            </a:pPr>
            <a:r>
              <a:rPr lang="ru-RU" sz="2800" dirty="0" smtClean="0">
                <a:solidFill>
                  <a:schemeClr val="tx1"/>
                </a:solidFill>
              </a:rPr>
              <a:t>Вторая  группа функций – функции реализации – связана с формой реализации языка. </a:t>
            </a:r>
          </a:p>
          <a:p>
            <a:pPr fontAlgn="auto">
              <a:spcAft>
                <a:spcPts val="0"/>
              </a:spcAft>
              <a:buFont typeface="Arial" pitchFamily="34" charset="0"/>
              <a:buNone/>
              <a:defRPr/>
            </a:pP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6866" name="Заголовок 3"/>
          <p:cNvSpPr>
            <a:spLocks noGrp="1"/>
          </p:cNvSpPr>
          <p:nvPr>
            <p:ph type="title"/>
          </p:nvPr>
        </p:nvSpPr>
        <p:spPr bwMode="black">
          <a:xfrm>
            <a:off x="457200" y="274638"/>
            <a:ext cx="8229600" cy="6297612"/>
          </a:xfrm>
        </p:spPr>
        <p:txBody>
          <a:bodyPr/>
          <a:lstStyle/>
          <a:p>
            <a:pPr algn="l" hangingPunct="0"/>
            <a:r>
              <a:rPr lang="ru-RU" sz="1800" smtClean="0"/>
              <a:t>             </a:t>
            </a:r>
            <a:r>
              <a:rPr lang="ru-RU" sz="2000" b="1" u="sng" smtClean="0"/>
              <a:t>Стратумы</a:t>
            </a:r>
            <a:r>
              <a:rPr lang="ru-RU" sz="2000" b="1" smtClean="0"/>
              <a:t>                                                        </a:t>
            </a:r>
            <a:r>
              <a:rPr lang="ru-RU" sz="2000" b="1" u="sng" smtClean="0"/>
              <a:t>Уровни</a:t>
            </a:r>
            <a:r>
              <a:rPr lang="ru-RU" sz="1800" smtClean="0"/>
              <a:t/>
            </a:r>
            <a:br>
              <a:rPr lang="ru-RU" sz="1800" smtClean="0"/>
            </a:br>
            <a:r>
              <a:rPr lang="ru-RU" sz="1800" b="1" smtClean="0"/>
              <a:t> </a:t>
            </a:r>
            <a:r>
              <a:rPr lang="ru-RU" sz="1800" smtClean="0"/>
              <a:t/>
            </a:r>
            <a:br>
              <a:rPr lang="ru-RU" sz="1800" smtClean="0"/>
            </a:br>
            <a:r>
              <a:rPr lang="ru-RU" sz="2000" b="1" u="sng" smtClean="0"/>
              <a:t>фонетический </a:t>
            </a:r>
            <a:r>
              <a:rPr lang="ru-RU" sz="2000" b="1" smtClean="0"/>
              <a:t>   </a:t>
            </a:r>
            <a:r>
              <a:rPr lang="ru-RU" sz="2000" b="1" u="sng" smtClean="0"/>
              <a:t>тактический</a:t>
            </a:r>
            <a:r>
              <a:rPr lang="ru-RU" sz="2000" b="1" smtClean="0"/>
              <a:t>   </a:t>
            </a:r>
            <a:r>
              <a:rPr lang="ru-RU" sz="2000" b="1" u="sng" smtClean="0"/>
              <a:t>морфологический</a:t>
            </a:r>
            <a:r>
              <a:rPr lang="ru-RU" sz="1800" smtClean="0"/>
              <a:t/>
            </a:r>
            <a:br>
              <a:rPr lang="ru-RU" sz="1800" smtClean="0"/>
            </a:br>
            <a:r>
              <a:rPr lang="ru-RU" sz="1800" b="1" smtClean="0"/>
              <a:t> </a:t>
            </a:r>
            <a:r>
              <a:rPr lang="ru-RU" sz="1800" smtClean="0"/>
              <a:t/>
            </a:r>
            <a:br>
              <a:rPr lang="ru-RU" sz="1800" smtClean="0"/>
            </a:br>
            <a:r>
              <a:rPr lang="ru-RU" sz="1800" b="1" smtClean="0"/>
              <a:t>    разговор            диалог                 общение                   =        взаимодействие</a:t>
            </a:r>
            <a:r>
              <a:rPr lang="ru-RU" sz="1800" smtClean="0"/>
              <a:t/>
            </a:r>
            <a:br>
              <a:rPr lang="ru-RU" sz="1800" smtClean="0"/>
            </a:br>
            <a:r>
              <a:rPr lang="ru-RU" sz="1800" b="1" smtClean="0"/>
              <a:t> </a:t>
            </a:r>
            <a:r>
              <a:rPr lang="ru-RU" sz="1800" smtClean="0"/>
              <a:t/>
            </a:r>
            <a:br>
              <a:rPr lang="ru-RU" sz="1800" smtClean="0"/>
            </a:br>
            <a:r>
              <a:rPr lang="ru-RU" sz="1800" b="1" smtClean="0"/>
              <a:t>    реплика             монолог             высказывание          =        воздействие</a:t>
            </a:r>
            <a:r>
              <a:rPr lang="ru-RU" sz="1800" smtClean="0"/>
              <a:t/>
            </a:r>
            <a:br>
              <a:rPr lang="ru-RU" sz="1800" smtClean="0"/>
            </a:br>
            <a:r>
              <a:rPr lang="ru-RU" sz="1800" b="1" smtClean="0"/>
              <a:t> </a:t>
            </a:r>
            <a:r>
              <a:rPr lang="ru-RU" sz="1800" smtClean="0"/>
              <a:t/>
            </a:r>
            <a:br>
              <a:rPr lang="ru-RU" sz="1800" smtClean="0"/>
            </a:br>
            <a:r>
              <a:rPr lang="ru-RU" sz="1800" b="1" smtClean="0"/>
              <a:t>     период                абзац                         ССЦ                      =        описания</a:t>
            </a:r>
            <a:r>
              <a:rPr lang="ru-RU" sz="1800" smtClean="0"/>
              <a:t/>
            </a:r>
            <a:br>
              <a:rPr lang="ru-RU" sz="1800" smtClean="0"/>
            </a:br>
            <a:r>
              <a:rPr lang="ru-RU" sz="1800" b="1" smtClean="0"/>
              <a:t> </a:t>
            </a:r>
            <a:r>
              <a:rPr lang="ru-RU" sz="1800" smtClean="0"/>
              <a:t/>
            </a:r>
            <a:br>
              <a:rPr lang="ru-RU" sz="1800" smtClean="0"/>
            </a:br>
            <a:r>
              <a:rPr lang="ru-RU" sz="1800" b="1" smtClean="0"/>
              <a:t>      фраза            тактическое        морфологическое</a:t>
            </a:r>
            <a:r>
              <a:rPr lang="ru-RU" sz="1800" smtClean="0"/>
              <a:t/>
            </a:r>
            <a:br>
              <a:rPr lang="ru-RU" sz="1800" smtClean="0"/>
            </a:br>
            <a:r>
              <a:rPr lang="ru-RU" sz="1800" b="1" smtClean="0"/>
              <a:t>                             предложение         предложение         =         моделирования </a:t>
            </a:r>
            <a:r>
              <a:rPr lang="ru-RU" sz="1800" smtClean="0"/>
              <a:t/>
            </a:r>
            <a:br>
              <a:rPr lang="ru-RU" sz="1800" smtClean="0"/>
            </a:br>
            <a:r>
              <a:rPr lang="ru-RU" sz="1800" b="1" smtClean="0"/>
              <a:t> </a:t>
            </a:r>
            <a:r>
              <a:rPr lang="ru-RU" sz="1800" smtClean="0"/>
              <a:t/>
            </a:r>
            <a:br>
              <a:rPr lang="ru-RU" sz="1800" smtClean="0"/>
            </a:br>
            <a:r>
              <a:rPr lang="ru-RU" sz="1800" b="1" smtClean="0"/>
              <a:t>  синтагма        словосочетание         компонент</a:t>
            </a:r>
            <a:r>
              <a:rPr lang="ru-RU" sz="1800" smtClean="0"/>
              <a:t/>
            </a:r>
            <a:br>
              <a:rPr lang="ru-RU" sz="1800" smtClean="0"/>
            </a:br>
            <a:r>
              <a:rPr lang="ru-RU" sz="1800" b="1" smtClean="0"/>
              <a:t>                                                               предложения          =            отношения   </a:t>
            </a:r>
            <a:r>
              <a:rPr lang="ru-RU" sz="1800" smtClean="0"/>
              <a:t/>
            </a:r>
            <a:br>
              <a:rPr lang="ru-RU" sz="1800" smtClean="0"/>
            </a:br>
            <a:r>
              <a:rPr lang="ru-RU" sz="1800" b="1" smtClean="0"/>
              <a:t>    </a:t>
            </a:r>
            <a:r>
              <a:rPr lang="ru-RU" sz="1800" smtClean="0"/>
              <a:t/>
            </a:r>
            <a:br>
              <a:rPr lang="ru-RU" sz="1800" smtClean="0"/>
            </a:br>
            <a:r>
              <a:rPr lang="ru-RU" sz="1800" b="1" smtClean="0"/>
              <a:t>фонетич. слово   свободная форма   словоформа       =          наименования</a:t>
            </a:r>
            <a:r>
              <a:rPr lang="ru-RU" sz="1800" smtClean="0"/>
              <a:t/>
            </a:r>
            <a:br>
              <a:rPr lang="ru-RU" sz="1800" smtClean="0"/>
            </a:br>
            <a:r>
              <a:rPr lang="ru-RU" sz="1800" b="1" smtClean="0"/>
              <a:t> </a:t>
            </a:r>
            <a:r>
              <a:rPr lang="ru-RU" sz="1800" smtClean="0"/>
              <a:t/>
            </a:r>
            <a:br>
              <a:rPr lang="ru-RU" sz="1800" smtClean="0"/>
            </a:br>
            <a:r>
              <a:rPr lang="ru-RU" sz="1800" b="1" smtClean="0"/>
              <a:t>       слог</a:t>
            </a:r>
            <a:r>
              <a:rPr lang="ru-RU" sz="1800" smtClean="0"/>
              <a:t/>
            </a:r>
            <a:br>
              <a:rPr lang="ru-RU" sz="1800" smtClean="0"/>
            </a:br>
            <a:r>
              <a:rPr lang="ru-RU" sz="1800" b="1" smtClean="0"/>
              <a:t>       </a:t>
            </a:r>
            <a:r>
              <a:rPr lang="ru-RU" sz="1800" smtClean="0"/>
              <a:t/>
            </a:r>
            <a:br>
              <a:rPr lang="ru-RU" sz="1800" smtClean="0"/>
            </a:br>
            <a:r>
              <a:rPr lang="ru-RU" sz="1800" b="1" smtClean="0"/>
              <a:t>    звук (аллофон)                          морф                             =       указания, различения  </a:t>
            </a:r>
            <a:endParaRPr lang="ru-RU" sz="1800" smtClean="0"/>
          </a:p>
        </p:txBody>
      </p:sp>
      <p:cxnSp>
        <p:nvCxnSpPr>
          <p:cNvPr id="7" name="Прямая со стрелкой 6"/>
          <p:cNvCxnSpPr/>
          <p:nvPr/>
        </p:nvCxnSpPr>
        <p:spPr>
          <a:xfrm rot="5400000" flipH="1" flipV="1">
            <a:off x="1070769" y="2142331"/>
            <a:ext cx="28575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flipH="1" flipV="1">
            <a:off x="2393950" y="2106613"/>
            <a:ext cx="357187"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5400000" flipH="1" flipV="1">
            <a:off x="4287044" y="2070894"/>
            <a:ext cx="28575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5400000" flipH="1" flipV="1">
            <a:off x="1072357" y="2642394"/>
            <a:ext cx="285750" cy="158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flipH="1" flipV="1">
            <a:off x="2429669" y="2642394"/>
            <a:ext cx="28575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5400000" flipH="1" flipV="1">
            <a:off x="4287044" y="2642394"/>
            <a:ext cx="28575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5400000" flipH="1" flipV="1">
            <a:off x="1070769" y="3142456"/>
            <a:ext cx="28575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rot="5400000" flipH="1" flipV="1">
            <a:off x="2429669" y="3213894"/>
            <a:ext cx="28575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rot="5400000" flipH="1" flipV="1">
            <a:off x="4287044" y="3213894"/>
            <a:ext cx="28575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rot="5400000" flipH="1" flipV="1">
            <a:off x="963612" y="3894138"/>
            <a:ext cx="500063"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rot="5400000" flipH="1" flipV="1">
            <a:off x="2501107" y="3999706"/>
            <a:ext cx="285750" cy="158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rot="5400000" flipH="1" flipV="1">
            <a:off x="4356894" y="4072731"/>
            <a:ext cx="285750"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rot="5400000" flipH="1" flipV="1">
            <a:off x="999331" y="4715669"/>
            <a:ext cx="428625"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rot="5400000" flipH="1" flipV="1">
            <a:off x="2429669" y="4714082"/>
            <a:ext cx="428625" cy="158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p:nvPr/>
        </p:nvCxnSpPr>
        <p:spPr>
          <a:xfrm rot="5400000" flipH="1" flipV="1">
            <a:off x="4358482" y="4856956"/>
            <a:ext cx="285750" cy="158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rot="5400000" flipH="1" flipV="1">
            <a:off x="1072357" y="5428456"/>
            <a:ext cx="285750" cy="158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5400000" flipH="1" flipV="1">
            <a:off x="1072357" y="5928519"/>
            <a:ext cx="285750" cy="1587"/>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p:nvPr/>
        </p:nvCxnSpPr>
        <p:spPr>
          <a:xfrm>
            <a:off x="2428875" y="6286500"/>
            <a:ext cx="1000125" cy="158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rot="16200000" flipV="1">
            <a:off x="3107531" y="5393532"/>
            <a:ext cx="714375" cy="64293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rot="5400000" flipH="1" flipV="1">
            <a:off x="3679032" y="5464969"/>
            <a:ext cx="785812" cy="5715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858000"/>
          </a:xfrm>
          <a:gradFill>
            <a:gsLst>
              <a:gs pos="0">
                <a:schemeClr val="accent6">
                  <a:lumMod val="20000"/>
                  <a:lumOff val="80000"/>
                </a:schemeClr>
              </a:gs>
              <a:gs pos="50000">
                <a:schemeClr val="accent1">
                  <a:lumMod val="40000"/>
                  <a:lumOff val="60000"/>
                </a:schemeClr>
              </a:gs>
              <a:gs pos="100000">
                <a:schemeClr val="accent6">
                  <a:lumMod val="40000"/>
                  <a:lumOff val="60000"/>
                </a:schemeClr>
              </a:gs>
            </a:gsLst>
            <a:lin ang="5400000" scaled="0"/>
          </a:gradFill>
        </p:spPr>
        <p:txBody>
          <a:bodyPr rtlCol="0">
            <a:normAutofit fontScale="90000"/>
          </a:bodyPr>
          <a:lstStyle/>
          <a:p>
            <a:pPr fontAlgn="auto" hangingPunct="0">
              <a:spcAft>
                <a:spcPts val="0"/>
              </a:spcAft>
              <a:defRPr/>
            </a:pPr>
            <a:r>
              <a:rPr lang="ru-RU" sz="2200" b="1" i="1" spc="100" dirty="0" smtClean="0"/>
              <a:t/>
            </a:r>
            <a:br>
              <a:rPr lang="ru-RU" sz="2200" b="1" i="1" spc="100" dirty="0" smtClean="0"/>
            </a:br>
            <a:r>
              <a:rPr lang="ru-RU" sz="2200" b="1" i="1" spc="100" dirty="0" smtClean="0"/>
              <a:t>Три принципа разграничения уровней:</a:t>
            </a:r>
            <a:r>
              <a:rPr lang="ru-RU" sz="2200" spc="100" dirty="0" smtClean="0"/>
              <a:t/>
            </a:r>
            <a:br>
              <a:rPr lang="ru-RU" sz="2200" spc="100" dirty="0" smtClean="0"/>
            </a:br>
            <a:r>
              <a:rPr lang="ru-RU" sz="2200" spc="100" dirty="0" smtClean="0"/>
              <a:t/>
            </a:r>
            <a:br>
              <a:rPr lang="ru-RU" sz="2200" spc="100" dirty="0" smtClean="0"/>
            </a:br>
            <a:r>
              <a:rPr lang="ru-RU" sz="2200" i="1" spc="100" dirty="0" smtClean="0"/>
              <a:t>1. Уровни языковой системы разнородны</a:t>
            </a:r>
            <a:br>
              <a:rPr lang="ru-RU" sz="2200" i="1" spc="100" dirty="0" smtClean="0"/>
            </a:br>
            <a:r>
              <a:rPr lang="ru-RU" sz="2200" i="1" spc="100" dirty="0" smtClean="0"/>
              <a:t>2. Они должны классифицироваться по функции</a:t>
            </a:r>
            <a:br>
              <a:rPr lang="ru-RU" sz="2200" i="1" spc="100" dirty="0" smtClean="0"/>
            </a:br>
            <a:r>
              <a:rPr lang="ru-RU" sz="2200" i="1" spc="100" dirty="0" smtClean="0"/>
              <a:t>3. Иерархию образуют только однотипные уровни, а языковой механизм представляет собой сочетание нескольких иерархий.</a:t>
            </a:r>
            <a:br>
              <a:rPr lang="ru-RU" sz="2200" i="1" spc="100" dirty="0" smtClean="0"/>
            </a:br>
            <a:r>
              <a:rPr lang="ru-RU" sz="2200" spc="100" dirty="0" smtClean="0"/>
              <a:t/>
            </a:r>
            <a:br>
              <a:rPr lang="ru-RU" sz="2200" spc="100" dirty="0" smtClean="0"/>
            </a:br>
            <a:r>
              <a:rPr lang="ru-RU" sz="2200" b="1" i="1" spc="100" dirty="0" smtClean="0"/>
              <a:t>По функции можно выделить 3 типа языковых уровней:</a:t>
            </a:r>
            <a:r>
              <a:rPr lang="ru-RU" sz="2200" spc="100" dirty="0" smtClean="0"/>
              <a:t/>
            </a:r>
            <a:br>
              <a:rPr lang="ru-RU" sz="2200" spc="100" dirty="0" smtClean="0"/>
            </a:br>
            <a:r>
              <a:rPr lang="ru-RU" sz="2200" spc="100" dirty="0" smtClean="0"/>
              <a:t/>
            </a:r>
            <a:br>
              <a:rPr lang="ru-RU" sz="2200" spc="100" dirty="0" smtClean="0"/>
            </a:br>
            <a:r>
              <a:rPr lang="ru-RU" sz="2200" spc="100" dirty="0" smtClean="0"/>
              <a:t>1. </a:t>
            </a:r>
            <a:r>
              <a:rPr lang="ru-RU" sz="2200" b="1" spc="100" dirty="0" smtClean="0"/>
              <a:t>Уровни основных единиц</a:t>
            </a:r>
            <a:r>
              <a:rPr lang="ru-RU" sz="2200" spc="100" dirty="0" smtClean="0"/>
              <a:t>: фонемный, лексемный, синтаксический и текстовый; иерархия этих уровней составляет стержень языкового механизма.</a:t>
            </a:r>
            <a:br>
              <a:rPr lang="ru-RU" sz="2200" spc="100" dirty="0" smtClean="0"/>
            </a:br>
            <a:r>
              <a:rPr lang="ru-RU" sz="2200" spc="100" dirty="0" smtClean="0"/>
              <a:t>2</a:t>
            </a:r>
            <a:r>
              <a:rPr lang="ru-RU" sz="2200" b="1" spc="100" dirty="0" smtClean="0"/>
              <a:t>. Уровни составляющих единиц</a:t>
            </a:r>
            <a:r>
              <a:rPr lang="ru-RU" sz="2200" spc="100" dirty="0" smtClean="0"/>
              <a:t>: </a:t>
            </a:r>
            <a:r>
              <a:rPr lang="ru-RU" sz="2200" spc="100" dirty="0" err="1" smtClean="0"/>
              <a:t>меризматический</a:t>
            </a:r>
            <a:r>
              <a:rPr lang="ru-RU" sz="2200" spc="100" dirty="0" smtClean="0"/>
              <a:t>, </a:t>
            </a:r>
            <a:r>
              <a:rPr lang="ru-RU" sz="2200" spc="100" dirty="0" err="1" smtClean="0"/>
              <a:t>морфемно-словообразовательный</a:t>
            </a:r>
            <a:r>
              <a:rPr lang="ru-RU" sz="2200" spc="100" dirty="0" smtClean="0"/>
              <a:t>, уровень словосочетаний, уровень простых предложений, уровень сверхфразовых единств; единицы этих уровней представляют собой составные элементы для единиц основных уровней.</a:t>
            </a:r>
            <a:br>
              <a:rPr lang="ru-RU" sz="2200" spc="100" dirty="0" smtClean="0"/>
            </a:br>
            <a:r>
              <a:rPr lang="ru-RU" sz="2200" spc="100" dirty="0" smtClean="0"/>
              <a:t>3. </a:t>
            </a:r>
            <a:r>
              <a:rPr lang="ru-RU" sz="2200" b="1" spc="100" dirty="0" smtClean="0"/>
              <a:t>Уровни соединительных языковых средств</a:t>
            </a:r>
            <a:r>
              <a:rPr lang="ru-RU" sz="2200" spc="100" dirty="0" smtClean="0"/>
              <a:t>: морфонологический, морфологический, синтаксический; эти средства имеют определённые грамматические значения и служат для связи основных единиц в текст. </a:t>
            </a:r>
            <a:br>
              <a:rPr lang="ru-RU" sz="2200" spc="100" dirty="0" smtClean="0"/>
            </a:br>
            <a:r>
              <a:rPr lang="ru-RU" sz="2200" spc="100" dirty="0" smtClean="0"/>
              <a:t> </a:t>
            </a:r>
            <a:r>
              <a:rPr lang="ru-RU" sz="2000" dirty="0" smtClean="0"/>
              <a:t/>
            </a:r>
            <a:br>
              <a:rPr lang="ru-RU" sz="2000" dirty="0" smtClean="0"/>
            </a:br>
            <a:endParaRPr lang="ru-RU"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0" y="0"/>
            <a:ext cx="9144000" cy="6858000"/>
          </a:xfrm>
          <a:solidFill>
            <a:schemeClr val="accent3">
              <a:lumMod val="60000"/>
              <a:lumOff val="40000"/>
            </a:schemeClr>
          </a:solidFill>
        </p:spPr>
        <p:txBody>
          <a:bodyPr rtlCol="0">
            <a:normAutofit/>
          </a:bodyPr>
          <a:lstStyle/>
          <a:p>
            <a:pPr fontAlgn="auto">
              <a:spcAft>
                <a:spcPts val="0"/>
              </a:spcAft>
              <a:defRPr/>
            </a:pPr>
            <a:r>
              <a:rPr lang="ru-RU" sz="1400" b="1" dirty="0" smtClean="0">
                <a:latin typeface="Arial Black" pitchFamily="34" charset="0"/>
              </a:rPr>
              <a:t>ИЕРАРХИЯ </a:t>
            </a:r>
            <a:r>
              <a:rPr lang="en-US" sz="1400" b="1" dirty="0" smtClean="0">
                <a:latin typeface="Arial Black" pitchFamily="34" charset="0"/>
              </a:rPr>
              <a:t>II</a:t>
            </a:r>
            <a:r>
              <a:rPr lang="ru-RU" sz="1400" dirty="0" smtClean="0">
                <a:latin typeface="Arial Black" pitchFamily="34" charset="0"/>
              </a:rPr>
              <a:t>                </a:t>
            </a:r>
            <a:r>
              <a:rPr lang="ru-RU" sz="1400" b="1" dirty="0" smtClean="0">
                <a:latin typeface="Arial Black" pitchFamily="34" charset="0"/>
              </a:rPr>
              <a:t>ИЕРАРХИЯ </a:t>
            </a:r>
            <a:r>
              <a:rPr lang="en-US" sz="1400" b="1" dirty="0" smtClean="0">
                <a:latin typeface="Arial Black" pitchFamily="34" charset="0"/>
              </a:rPr>
              <a:t>I</a:t>
            </a:r>
            <a:r>
              <a:rPr lang="ru-RU" sz="1400" b="1" smtClean="0">
                <a:latin typeface="Arial Black" pitchFamily="34" charset="0"/>
              </a:rPr>
              <a:t>               </a:t>
            </a:r>
            <a:r>
              <a:rPr lang="ru-RU" sz="1400" b="1" dirty="0" smtClean="0">
                <a:latin typeface="Arial Black" pitchFamily="34" charset="0"/>
              </a:rPr>
              <a:t>ИЕРАРХИЯ  </a:t>
            </a:r>
            <a:r>
              <a:rPr lang="en-US" sz="1400" b="1" dirty="0" smtClean="0">
                <a:latin typeface="Arial Black" pitchFamily="34" charset="0"/>
              </a:rPr>
              <a:t>III</a:t>
            </a:r>
            <a:r>
              <a:rPr lang="ru-RU" sz="1400" b="1" dirty="0" smtClean="0">
                <a:latin typeface="Arial Black" pitchFamily="34" charset="0"/>
              </a:rPr>
              <a:t/>
            </a:r>
            <a:br>
              <a:rPr lang="ru-RU" sz="1400" b="1" dirty="0" smtClean="0">
                <a:latin typeface="Arial Black" pitchFamily="34" charset="0"/>
              </a:rPr>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b="1" dirty="0" smtClean="0"/>
              <a:t/>
            </a:r>
            <a:br>
              <a:rPr lang="ru-RU" sz="1400" b="1" dirty="0" smtClean="0"/>
            </a:br>
            <a:r>
              <a:rPr lang="ru-RU" sz="1400" dirty="0" smtClean="0"/>
              <a:t/>
            </a:r>
            <a:br>
              <a:rPr lang="ru-RU" sz="1400" dirty="0" smtClean="0"/>
            </a:br>
            <a:endParaRPr lang="ru-RU" sz="1400" dirty="0"/>
          </a:p>
        </p:txBody>
      </p:sp>
      <p:sp>
        <p:nvSpPr>
          <p:cNvPr id="4" name="Прямоугольник 3"/>
          <p:cNvSpPr/>
          <p:nvPr/>
        </p:nvSpPr>
        <p:spPr>
          <a:xfrm>
            <a:off x="3786188" y="857250"/>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bg1"/>
                </a:solidFill>
              </a:rPr>
              <a:t>Уровень текста</a:t>
            </a:r>
            <a:endParaRPr lang="ru-RU" sz="1400" b="1" dirty="0">
              <a:solidFill>
                <a:schemeClr val="bg1"/>
              </a:solidFill>
            </a:endParaRPr>
          </a:p>
        </p:txBody>
      </p:sp>
      <p:sp>
        <p:nvSpPr>
          <p:cNvPr id="5" name="Прямоугольник 4"/>
          <p:cNvSpPr/>
          <p:nvPr/>
        </p:nvSpPr>
        <p:spPr>
          <a:xfrm>
            <a:off x="3786188" y="1928813"/>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t>Уровень сложного предложения</a:t>
            </a:r>
            <a:endParaRPr lang="ru-RU" sz="1400" b="1" dirty="0"/>
          </a:p>
        </p:txBody>
      </p:sp>
      <p:sp>
        <p:nvSpPr>
          <p:cNvPr id="6" name="Прямоугольник 5"/>
          <p:cNvSpPr/>
          <p:nvPr/>
        </p:nvSpPr>
        <p:spPr>
          <a:xfrm>
            <a:off x="3851275" y="3068638"/>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t>Уровень простого предложения</a:t>
            </a:r>
            <a:endParaRPr lang="ru-RU" sz="1400" b="1" dirty="0"/>
          </a:p>
        </p:txBody>
      </p:sp>
      <p:sp>
        <p:nvSpPr>
          <p:cNvPr id="7" name="Прямоугольник 6"/>
          <p:cNvSpPr/>
          <p:nvPr/>
        </p:nvSpPr>
        <p:spPr>
          <a:xfrm>
            <a:off x="3924300" y="4149725"/>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t>Уровень лексем</a:t>
            </a:r>
            <a:endParaRPr lang="ru-RU" sz="1400" b="1" dirty="0"/>
          </a:p>
        </p:txBody>
      </p:sp>
      <p:sp>
        <p:nvSpPr>
          <p:cNvPr id="8" name="Прямоугольник 7"/>
          <p:cNvSpPr/>
          <p:nvPr/>
        </p:nvSpPr>
        <p:spPr>
          <a:xfrm>
            <a:off x="3924300" y="5300663"/>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t>Уровень фонем</a:t>
            </a:r>
            <a:endParaRPr lang="ru-RU" sz="1400" b="1" dirty="0"/>
          </a:p>
        </p:txBody>
      </p:sp>
      <p:sp>
        <p:nvSpPr>
          <p:cNvPr id="10" name="Прямоугольник 9"/>
          <p:cNvSpPr/>
          <p:nvPr/>
        </p:nvSpPr>
        <p:spPr>
          <a:xfrm>
            <a:off x="1619250" y="1125538"/>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bg1"/>
                </a:solidFill>
              </a:rPr>
              <a:t>Уровень СФЕ</a:t>
            </a:r>
            <a:endParaRPr lang="ru-RU" sz="1400" b="1" dirty="0">
              <a:solidFill>
                <a:schemeClr val="bg1"/>
              </a:solidFill>
            </a:endParaRPr>
          </a:p>
        </p:txBody>
      </p:sp>
      <p:sp>
        <p:nvSpPr>
          <p:cNvPr id="11" name="Прямоугольник 10"/>
          <p:cNvSpPr/>
          <p:nvPr/>
        </p:nvSpPr>
        <p:spPr>
          <a:xfrm>
            <a:off x="1692275" y="2420938"/>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bg1"/>
                </a:solidFill>
              </a:rPr>
              <a:t>Уровень простых составляющих предложения</a:t>
            </a:r>
            <a:endParaRPr lang="ru-RU" sz="1400" b="1" dirty="0">
              <a:solidFill>
                <a:schemeClr val="bg1"/>
              </a:solidFill>
            </a:endParaRPr>
          </a:p>
        </p:txBody>
      </p:sp>
      <p:sp>
        <p:nvSpPr>
          <p:cNvPr id="12" name="Прямоугольник 11"/>
          <p:cNvSpPr/>
          <p:nvPr/>
        </p:nvSpPr>
        <p:spPr>
          <a:xfrm>
            <a:off x="1692275" y="3644900"/>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bg1"/>
                </a:solidFill>
              </a:rPr>
              <a:t>Уровень словосочетания</a:t>
            </a:r>
            <a:endParaRPr lang="ru-RU" sz="1400" b="1" dirty="0">
              <a:solidFill>
                <a:schemeClr val="bg1"/>
              </a:solidFill>
            </a:endParaRPr>
          </a:p>
        </p:txBody>
      </p:sp>
      <p:sp>
        <p:nvSpPr>
          <p:cNvPr id="13" name="Прямоугольник 12"/>
          <p:cNvSpPr/>
          <p:nvPr/>
        </p:nvSpPr>
        <p:spPr>
          <a:xfrm>
            <a:off x="1763713" y="4797425"/>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bg1"/>
                </a:solidFill>
              </a:rPr>
              <a:t>Уровень морфем</a:t>
            </a:r>
            <a:endParaRPr lang="ru-RU" sz="1400" b="1" dirty="0">
              <a:solidFill>
                <a:schemeClr val="bg1"/>
              </a:solidFill>
            </a:endParaRPr>
          </a:p>
        </p:txBody>
      </p:sp>
      <p:sp>
        <p:nvSpPr>
          <p:cNvPr id="14" name="Прямоугольник 13"/>
          <p:cNvSpPr/>
          <p:nvPr/>
        </p:nvSpPr>
        <p:spPr>
          <a:xfrm>
            <a:off x="1763713" y="5949950"/>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bg1"/>
                </a:solidFill>
              </a:rPr>
              <a:t>Уровень </a:t>
            </a:r>
            <a:r>
              <a:rPr lang="ru-RU" sz="1400" b="1" dirty="0" err="1">
                <a:solidFill>
                  <a:schemeClr val="bg1"/>
                </a:solidFill>
              </a:rPr>
              <a:t>меризмов</a:t>
            </a:r>
            <a:endParaRPr lang="ru-RU" sz="1400" b="1" dirty="0">
              <a:solidFill>
                <a:schemeClr val="bg1"/>
              </a:solidFill>
            </a:endParaRPr>
          </a:p>
        </p:txBody>
      </p:sp>
      <p:sp>
        <p:nvSpPr>
          <p:cNvPr id="15" name="Прямоугольник 14"/>
          <p:cNvSpPr/>
          <p:nvPr/>
        </p:nvSpPr>
        <p:spPr>
          <a:xfrm>
            <a:off x="6084888" y="1268413"/>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bg1"/>
                </a:solidFill>
              </a:rPr>
              <a:t>Стилистический уровень</a:t>
            </a:r>
            <a:endParaRPr lang="ru-RU" sz="1400" b="1" dirty="0">
              <a:solidFill>
                <a:schemeClr val="bg1"/>
              </a:solidFill>
            </a:endParaRPr>
          </a:p>
        </p:txBody>
      </p:sp>
      <p:sp>
        <p:nvSpPr>
          <p:cNvPr id="16" name="Прямоугольник 15"/>
          <p:cNvSpPr/>
          <p:nvPr/>
        </p:nvSpPr>
        <p:spPr>
          <a:xfrm>
            <a:off x="6156325" y="2492375"/>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bg1"/>
                </a:solidFill>
              </a:rPr>
              <a:t>Синтаксический уровень</a:t>
            </a:r>
            <a:endParaRPr lang="ru-RU" sz="1400" b="1" dirty="0">
              <a:solidFill>
                <a:schemeClr val="bg1"/>
              </a:solidFill>
            </a:endParaRPr>
          </a:p>
        </p:txBody>
      </p:sp>
      <p:sp>
        <p:nvSpPr>
          <p:cNvPr id="17" name="Прямоугольник 16"/>
          <p:cNvSpPr/>
          <p:nvPr/>
        </p:nvSpPr>
        <p:spPr>
          <a:xfrm>
            <a:off x="6156325" y="3644900"/>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err="1">
                <a:solidFill>
                  <a:schemeClr val="bg1"/>
                </a:solidFill>
              </a:rPr>
              <a:t>Морфологичес</a:t>
            </a:r>
            <a:r>
              <a:rPr lang="ru-RU" sz="1400" b="1" dirty="0">
                <a:solidFill>
                  <a:schemeClr val="bg1"/>
                </a:solidFill>
              </a:rPr>
              <a:t> кий уровень</a:t>
            </a:r>
            <a:endParaRPr lang="ru-RU" sz="1400" b="1" dirty="0">
              <a:solidFill>
                <a:schemeClr val="bg1"/>
              </a:solidFill>
            </a:endParaRPr>
          </a:p>
        </p:txBody>
      </p:sp>
      <p:sp>
        <p:nvSpPr>
          <p:cNvPr id="18" name="Прямоугольник 17"/>
          <p:cNvSpPr/>
          <p:nvPr/>
        </p:nvSpPr>
        <p:spPr>
          <a:xfrm>
            <a:off x="6156325" y="4868863"/>
            <a:ext cx="1571625"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400" b="1" dirty="0">
                <a:solidFill>
                  <a:schemeClr val="bg1"/>
                </a:solidFill>
              </a:rPr>
              <a:t>Уровень суперсегментных средств</a:t>
            </a:r>
            <a:endParaRPr lang="ru-RU" sz="1400" b="1" dirty="0">
              <a:solidFill>
                <a:schemeClr val="bg1"/>
              </a:solidFill>
            </a:endParaRPr>
          </a:p>
        </p:txBody>
      </p:sp>
      <p:cxnSp>
        <p:nvCxnSpPr>
          <p:cNvPr id="20" name="Прямая соединительная линия 19"/>
          <p:cNvCxnSpPr>
            <a:stCxn id="10" idx="3"/>
            <a:endCxn id="4" idx="1"/>
          </p:cNvCxnSpPr>
          <p:nvPr/>
        </p:nvCxnSpPr>
        <p:spPr>
          <a:xfrm flipV="1">
            <a:off x="3190875" y="1214438"/>
            <a:ext cx="595313" cy="26828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a:stCxn id="10" idx="3"/>
            <a:endCxn id="5" idx="1"/>
          </p:cNvCxnSpPr>
          <p:nvPr/>
        </p:nvCxnSpPr>
        <p:spPr>
          <a:xfrm>
            <a:off x="3190875" y="1482725"/>
            <a:ext cx="595313" cy="8032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a:stCxn id="5" idx="1"/>
            <a:endCxn id="11" idx="3"/>
          </p:cNvCxnSpPr>
          <p:nvPr/>
        </p:nvCxnSpPr>
        <p:spPr>
          <a:xfrm flipH="1">
            <a:off x="3263900" y="2286000"/>
            <a:ext cx="522288" cy="4921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a:stCxn id="11" idx="3"/>
            <a:endCxn id="6" idx="1"/>
          </p:cNvCxnSpPr>
          <p:nvPr/>
        </p:nvCxnSpPr>
        <p:spPr>
          <a:xfrm>
            <a:off x="3263900" y="2778125"/>
            <a:ext cx="587375" cy="6477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a:stCxn id="6" idx="1"/>
            <a:endCxn id="12" idx="3"/>
          </p:cNvCxnSpPr>
          <p:nvPr/>
        </p:nvCxnSpPr>
        <p:spPr>
          <a:xfrm flipH="1">
            <a:off x="3263900" y="3425825"/>
            <a:ext cx="587375" cy="57626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a:stCxn id="12" idx="3"/>
            <a:endCxn id="7" idx="1"/>
          </p:cNvCxnSpPr>
          <p:nvPr/>
        </p:nvCxnSpPr>
        <p:spPr>
          <a:xfrm>
            <a:off x="3263900" y="4002088"/>
            <a:ext cx="660400" cy="5048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a:stCxn id="7" idx="1"/>
            <a:endCxn id="13" idx="3"/>
          </p:cNvCxnSpPr>
          <p:nvPr/>
        </p:nvCxnSpPr>
        <p:spPr>
          <a:xfrm flipH="1">
            <a:off x="3335338" y="4506913"/>
            <a:ext cx="588962" cy="6477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a:stCxn id="13" idx="3"/>
            <a:endCxn id="8" idx="1"/>
          </p:cNvCxnSpPr>
          <p:nvPr/>
        </p:nvCxnSpPr>
        <p:spPr>
          <a:xfrm>
            <a:off x="3335338" y="5154613"/>
            <a:ext cx="588962" cy="5032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a:stCxn id="8" idx="1"/>
            <a:endCxn id="14" idx="3"/>
          </p:cNvCxnSpPr>
          <p:nvPr/>
        </p:nvCxnSpPr>
        <p:spPr>
          <a:xfrm flipH="1">
            <a:off x="3335338" y="5657850"/>
            <a:ext cx="588962" cy="6492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a:stCxn id="4" idx="3"/>
            <a:endCxn id="15" idx="1"/>
          </p:cNvCxnSpPr>
          <p:nvPr/>
        </p:nvCxnSpPr>
        <p:spPr>
          <a:xfrm>
            <a:off x="5357813" y="1214438"/>
            <a:ext cx="727075" cy="4111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a:stCxn id="15" idx="1"/>
            <a:endCxn id="5" idx="3"/>
          </p:cNvCxnSpPr>
          <p:nvPr/>
        </p:nvCxnSpPr>
        <p:spPr>
          <a:xfrm flipH="1">
            <a:off x="5357813" y="1625600"/>
            <a:ext cx="727075" cy="660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a:stCxn id="5" idx="3"/>
            <a:endCxn id="16" idx="1"/>
          </p:cNvCxnSpPr>
          <p:nvPr/>
        </p:nvCxnSpPr>
        <p:spPr>
          <a:xfrm>
            <a:off x="5357813" y="2286000"/>
            <a:ext cx="798512" cy="56356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a:stCxn id="16" idx="1"/>
            <a:endCxn id="6" idx="3"/>
          </p:cNvCxnSpPr>
          <p:nvPr/>
        </p:nvCxnSpPr>
        <p:spPr>
          <a:xfrm flipH="1">
            <a:off x="5422900" y="2849563"/>
            <a:ext cx="733425" cy="57626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a:stCxn id="6" idx="3"/>
            <a:endCxn id="17" idx="1"/>
          </p:cNvCxnSpPr>
          <p:nvPr/>
        </p:nvCxnSpPr>
        <p:spPr>
          <a:xfrm>
            <a:off x="5422900" y="3425825"/>
            <a:ext cx="733425" cy="57626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a:stCxn id="17" idx="1"/>
            <a:endCxn id="7" idx="3"/>
          </p:cNvCxnSpPr>
          <p:nvPr/>
        </p:nvCxnSpPr>
        <p:spPr>
          <a:xfrm flipH="1">
            <a:off x="5495925" y="4002088"/>
            <a:ext cx="660400" cy="5048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a:stCxn id="7" idx="3"/>
            <a:endCxn id="18" idx="1"/>
          </p:cNvCxnSpPr>
          <p:nvPr/>
        </p:nvCxnSpPr>
        <p:spPr>
          <a:xfrm>
            <a:off x="5495925" y="4506913"/>
            <a:ext cx="660400" cy="7191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a:stCxn id="18" idx="1"/>
            <a:endCxn id="8" idx="3"/>
          </p:cNvCxnSpPr>
          <p:nvPr/>
        </p:nvCxnSpPr>
        <p:spPr>
          <a:xfrm flipH="1">
            <a:off x="5495925" y="5226050"/>
            <a:ext cx="660400" cy="4318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714875" y="273050"/>
            <a:ext cx="4143375" cy="1162050"/>
          </a:xfrm>
        </p:spPr>
        <p:txBody>
          <a:bodyPr rtlCol="0">
            <a:normAutofit/>
          </a:bodyPr>
          <a:lstStyle/>
          <a:p>
            <a:pPr algn="ctr" fontAlgn="auto">
              <a:spcAft>
                <a:spcPts val="0"/>
              </a:spcAft>
              <a:defRPr/>
            </a:pPr>
            <a:r>
              <a:rPr lang="ru-RU" dirty="0" err="1" smtClean="0">
                <a:solidFill>
                  <a:schemeClr val="accent2">
                    <a:lumMod val="75000"/>
                  </a:schemeClr>
                </a:solidFill>
              </a:rPr>
              <a:t>Касевич</a:t>
            </a:r>
            <a:r>
              <a:rPr lang="ru-RU" dirty="0" smtClean="0">
                <a:solidFill>
                  <a:schemeClr val="accent2">
                    <a:lumMod val="75000"/>
                  </a:schemeClr>
                </a:solidFill>
              </a:rPr>
              <a:t>, Вадим Борисович</a:t>
            </a:r>
            <a:endParaRPr lang="ru-RU" dirty="0"/>
          </a:p>
        </p:txBody>
      </p:sp>
      <p:sp>
        <p:nvSpPr>
          <p:cNvPr id="5" name="Текст 4"/>
          <p:cNvSpPr>
            <a:spLocks noGrp="1"/>
          </p:cNvSpPr>
          <p:nvPr>
            <p:ph type="body" sz="half" idx="2"/>
          </p:nvPr>
        </p:nvSpPr>
        <p:spPr>
          <a:xfrm>
            <a:off x="457200" y="285750"/>
            <a:ext cx="3971925" cy="6143625"/>
          </a:xfrm>
        </p:spPr>
        <p:txBody>
          <a:bodyPr rtlCol="0">
            <a:normAutofit lnSpcReduction="10000"/>
          </a:bodyPr>
          <a:lstStyle/>
          <a:p>
            <a:pPr algn="just" fontAlgn="auto">
              <a:spcAft>
                <a:spcPts val="0"/>
              </a:spcAft>
              <a:buFont typeface="Arial" pitchFamily="34" charset="0"/>
              <a:buNone/>
              <a:defRPr/>
            </a:pPr>
            <a:endParaRPr lang="ru-RU" dirty="0" smtClean="0"/>
          </a:p>
          <a:p>
            <a:pPr algn="just" fontAlgn="auto">
              <a:spcAft>
                <a:spcPts val="0"/>
              </a:spcAft>
              <a:buFont typeface="Arial" pitchFamily="34" charset="0"/>
              <a:buNone/>
              <a:defRPr/>
            </a:pPr>
            <a:r>
              <a:rPr lang="ru-RU" dirty="0" err="1" smtClean="0"/>
              <a:t>Вади́м</a:t>
            </a:r>
            <a:r>
              <a:rPr lang="ru-RU" dirty="0" smtClean="0"/>
              <a:t> </a:t>
            </a:r>
            <a:r>
              <a:rPr lang="ru-RU" dirty="0" err="1" smtClean="0"/>
              <a:t>Бори́сович</a:t>
            </a:r>
            <a:r>
              <a:rPr lang="ru-RU" dirty="0" smtClean="0"/>
              <a:t> </a:t>
            </a:r>
            <a:r>
              <a:rPr lang="ru-RU" dirty="0" err="1" smtClean="0"/>
              <a:t>Касе́вич</a:t>
            </a:r>
            <a:r>
              <a:rPr lang="ru-RU" dirty="0" smtClean="0"/>
              <a:t> (род. 21 сентября 1941[уточнить], Свердловск) — советский и российский лингвист, востоковед, </a:t>
            </a:r>
            <a:r>
              <a:rPr lang="ru-RU" dirty="0" err="1" smtClean="0"/>
              <a:t>буддолог</a:t>
            </a:r>
            <a:r>
              <a:rPr lang="ru-RU" dirty="0" smtClean="0"/>
              <a:t>, </a:t>
            </a:r>
            <a:r>
              <a:rPr lang="ru-RU" dirty="0" err="1" smtClean="0"/>
              <a:t>бирманист</a:t>
            </a:r>
            <a:r>
              <a:rPr lang="ru-RU" dirty="0" smtClean="0"/>
              <a:t>.</a:t>
            </a:r>
          </a:p>
          <a:p>
            <a:pPr algn="just" fontAlgn="auto">
              <a:spcAft>
                <a:spcPts val="0"/>
              </a:spcAft>
              <a:buFont typeface="Arial" pitchFamily="34" charset="0"/>
              <a:buNone/>
              <a:defRPr/>
            </a:pPr>
            <a:r>
              <a:rPr lang="ru-RU" dirty="0" smtClean="0"/>
              <a:t>Окончил Ленинградский университет (1963) по специальности «Китайская филология». Доктор филологических наук.</a:t>
            </a:r>
          </a:p>
          <a:p>
            <a:pPr algn="just" fontAlgn="auto">
              <a:spcAft>
                <a:spcPts val="0"/>
              </a:spcAft>
              <a:buFont typeface="Arial" pitchFamily="34" charset="0"/>
              <a:buNone/>
              <a:defRPr/>
            </a:pPr>
            <a:r>
              <a:rPr lang="ru-RU" dirty="0" smtClean="0"/>
              <a:t>Профессор кафедры китайской филологии Восточного факультета Санкт-Петербургского государственного университета, заведующий кафедрой теории и методики преподавания искусств и гуманитарных наук филологического факультета СПбГУ, проректор СПбГУ по учебно-методическим объединениям.</a:t>
            </a:r>
          </a:p>
          <a:p>
            <a:pPr algn="just" fontAlgn="auto">
              <a:spcAft>
                <a:spcPts val="0"/>
              </a:spcAft>
              <a:buFont typeface="Arial" pitchFamily="34" charset="0"/>
              <a:buNone/>
              <a:defRPr/>
            </a:pPr>
            <a:r>
              <a:rPr lang="ru-RU" dirty="0" smtClean="0"/>
              <a:t>Главный редактор журнала «Язык и речевая деятельность», издаваемого Санкт-Петербургским лингвистическим обществом. Вице-президент Лингвистического общества Санкт-Петербурга. Заведующий лабораторией по применению вычислительных методов в гуманитарных исследованиях.</a:t>
            </a:r>
          </a:p>
          <a:p>
            <a:pPr algn="just" fontAlgn="auto">
              <a:spcAft>
                <a:spcPts val="0"/>
              </a:spcAft>
              <a:buFont typeface="Arial" pitchFamily="34" charset="0"/>
              <a:buNone/>
              <a:defRPr/>
            </a:pPr>
            <a:r>
              <a:rPr lang="ru-RU" dirty="0" smtClean="0"/>
              <a:t>Основные труды — по общему языкознанию, типологии, фонологии, морфонологии, акцентологии, морфологии, синтаксису, семантике, философии языка, психолингвистике, </a:t>
            </a:r>
            <a:r>
              <a:rPr lang="ru-RU" dirty="0" err="1" smtClean="0"/>
              <a:t>перцептивной</a:t>
            </a:r>
            <a:r>
              <a:rPr lang="ru-RU" dirty="0" smtClean="0"/>
              <a:t> фонетике, языкам Юго-Восточной Азии, бирманскому языку. Автор более 250 публикаций.</a:t>
            </a:r>
          </a:p>
          <a:p>
            <a:pPr fontAlgn="auto">
              <a:spcAft>
                <a:spcPts val="0"/>
              </a:spcAft>
              <a:buFont typeface="Arial" pitchFamily="34" charset="0"/>
              <a:buNone/>
              <a:defRPr/>
            </a:pPr>
            <a:endParaRPr lang="ru-RU" dirty="0"/>
          </a:p>
        </p:txBody>
      </p:sp>
      <p:pic>
        <p:nvPicPr>
          <p:cNvPr id="39940" name="Picture 2"/>
          <p:cNvPicPr>
            <a:picLocks noGrp="1" noChangeAspect="1" noChangeArrowheads="1"/>
          </p:cNvPicPr>
          <p:nvPr>
            <p:ph idx="1"/>
          </p:nvPr>
        </p:nvPicPr>
        <p:blipFill>
          <a:blip r:embed="rId2"/>
          <a:srcRect/>
          <a:stretch>
            <a:fillRect/>
          </a:stretch>
        </p:blipFill>
        <p:spPr>
          <a:xfrm>
            <a:off x="4714875" y="1857375"/>
            <a:ext cx="4000500" cy="3000375"/>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3">
                <a:lumMod val="40000"/>
                <a:lumOff val="60000"/>
              </a:schemeClr>
            </a:gs>
            <a:gs pos="100000">
              <a:schemeClr val="accent6">
                <a:lumMod val="40000"/>
                <a:lumOff val="60000"/>
              </a:schemeClr>
            </a:gs>
          </a:gsLst>
          <a:lin ang="5400000" scaled="0"/>
        </a:gradFill>
        <a:effectLst/>
      </p:bgPr>
    </p:bg>
    <p:spTree>
      <p:nvGrpSpPr>
        <p:cNvPr id="1" name=""/>
        <p:cNvGrpSpPr/>
        <p:nvPr/>
      </p:nvGrpSpPr>
      <p:grpSpPr>
        <a:xfrm>
          <a:off x="0" y="0"/>
          <a:ext cx="0" cy="0"/>
          <a:chOff x="0" y="0"/>
          <a:chExt cx="0" cy="0"/>
        </a:xfrm>
      </p:grpSpPr>
      <p:sp>
        <p:nvSpPr>
          <p:cNvPr id="40962" name="Заголовок 4"/>
          <p:cNvSpPr>
            <a:spLocks noGrp="1"/>
          </p:cNvSpPr>
          <p:nvPr>
            <p:ph type="title"/>
          </p:nvPr>
        </p:nvSpPr>
        <p:spPr/>
        <p:txBody>
          <a:bodyPr/>
          <a:lstStyle/>
          <a:p>
            <a:r>
              <a:rPr lang="ru-RU" sz="2000" smtClean="0"/>
              <a:t>Герберт Саймон (американский экономист , социолог и психолог) Джерри Фодор ( американский философ и психолингвист-экспериментатор) , У. Кинч, Э. Мросс,  Марвин Минский  </a:t>
            </a:r>
          </a:p>
        </p:txBody>
      </p:sp>
      <p:sp>
        <p:nvSpPr>
          <p:cNvPr id="6" name="Содержимое 5"/>
          <p:cNvSpPr>
            <a:spLocks noGrp="1"/>
          </p:cNvSpPr>
          <p:nvPr>
            <p:ph idx="1"/>
          </p:nvPr>
        </p:nvSpPr>
        <p:spPr/>
        <p:txBody>
          <a:bodyPr rtlCol="0">
            <a:normAutofit lnSpcReduction="10000"/>
          </a:bodyPr>
          <a:lstStyle/>
          <a:p>
            <a:pPr algn="just" fontAlgn="auto">
              <a:spcAft>
                <a:spcPts val="0"/>
              </a:spcAft>
              <a:buFont typeface="Arial" pitchFamily="34" charset="0"/>
              <a:buChar char="•"/>
              <a:defRPr/>
            </a:pPr>
            <a:r>
              <a:rPr lang="ru-RU" sz="2800" dirty="0" smtClean="0"/>
              <a:t>Положения о </a:t>
            </a:r>
            <a:r>
              <a:rPr lang="ru-RU" sz="2800" b="1" i="1" dirty="0" smtClean="0"/>
              <a:t>модульном</a:t>
            </a:r>
            <a:r>
              <a:rPr lang="ru-RU" sz="2800" dirty="0" smtClean="0"/>
              <a:t> </a:t>
            </a:r>
            <a:r>
              <a:rPr lang="ru-RU" sz="2800" dirty="0" err="1" smtClean="0"/>
              <a:t>сторении</a:t>
            </a:r>
            <a:r>
              <a:rPr lang="ru-RU" sz="2800" dirty="0" smtClean="0"/>
              <a:t> естественных и </a:t>
            </a:r>
            <a:r>
              <a:rPr lang="ru-RU" sz="2800" dirty="0" err="1" smtClean="0"/>
              <a:t>искуственных</a:t>
            </a:r>
            <a:r>
              <a:rPr lang="ru-RU" sz="2800" dirty="0" smtClean="0"/>
              <a:t> систем</a:t>
            </a:r>
          </a:p>
          <a:p>
            <a:pPr algn="just" fontAlgn="auto">
              <a:spcAft>
                <a:spcPts val="0"/>
              </a:spcAft>
              <a:buFont typeface="Arial" pitchFamily="34" charset="0"/>
              <a:buChar char="•"/>
              <a:defRPr/>
            </a:pPr>
            <a:r>
              <a:rPr lang="ru-RU" sz="2800" dirty="0" smtClean="0"/>
              <a:t>Теория фреймов М.Минского («Фреймы для представления знаний» М., 1979)</a:t>
            </a:r>
          </a:p>
          <a:p>
            <a:pPr algn="just" fontAlgn="auto">
              <a:spcAft>
                <a:spcPts val="0"/>
              </a:spcAft>
              <a:buFont typeface="Arial" pitchFamily="34" charset="0"/>
              <a:buChar char="•"/>
              <a:defRPr/>
            </a:pPr>
            <a:r>
              <a:rPr lang="ru-RU" sz="2800" dirty="0" smtClean="0"/>
              <a:t>Фрейм можно описать как типовую структуру, предназначенную для упорядочения, организации некоторых данных, некоторой информации.  </a:t>
            </a:r>
          </a:p>
          <a:p>
            <a:pPr algn="just" fontAlgn="auto">
              <a:spcAft>
                <a:spcPts val="0"/>
              </a:spcAft>
              <a:buFont typeface="Arial" pitchFamily="34" charset="0"/>
              <a:buChar char="•"/>
              <a:defRPr/>
            </a:pPr>
            <a:r>
              <a:rPr lang="ru-RU" sz="2800" dirty="0" smtClean="0"/>
              <a:t>Фрейм является структурой данных для представления стереотипной ситуации. </a:t>
            </a:r>
            <a:endParaRPr lang="ru-RU"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3">
                <a:lumMod val="60000"/>
                <a:lumOff val="4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1986" name="Заголовок 3"/>
          <p:cNvSpPr>
            <a:spLocks noGrp="1"/>
          </p:cNvSpPr>
          <p:nvPr>
            <p:ph type="title"/>
          </p:nvPr>
        </p:nvSpPr>
        <p:spPr>
          <a:xfrm>
            <a:off x="457200" y="274638"/>
            <a:ext cx="8229600" cy="6154737"/>
          </a:xfrm>
        </p:spPr>
        <p:txBody>
          <a:bodyPr/>
          <a:lstStyle/>
          <a:p>
            <a:pPr algn="just"/>
            <a:r>
              <a:rPr lang="ru-RU" sz="2800" smtClean="0"/>
              <a:t>Фреймы выступают как сети отношений. Они различаются  по узлам-терминалам, соединяемым определенными отношениями, и по типу самих отношений. По-видимому, различие в типе фрейма как раз и соответствует самостоятельности компонентов и субкомпонентов в системе языка.</a:t>
            </a:r>
            <a:br>
              <a:rPr lang="ru-RU" sz="2800" smtClean="0"/>
            </a:br>
            <a:r>
              <a:rPr lang="ru-RU" sz="2800" smtClean="0"/>
              <a:t>Фрейм — это множество вопросов, которые необходимо задать относительно предполагаемой ситуации; на их основе происходит уточнение перечня тем, которые следует рассмотреть, и определяются методы, требуемые для этих целей.  </a:t>
            </a:r>
            <a:br>
              <a:rPr lang="ru-RU" sz="2800" smtClean="0"/>
            </a:br>
            <a:endParaRPr lang="ru-RU"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642938" y="785813"/>
            <a:ext cx="8001000" cy="5440362"/>
          </a:xfrm>
          <a:blipFill dpi="0" rotWithShape="1">
            <a:blip r:embed="rId3"/>
            <a:srcRect/>
            <a:tile tx="0" ty="0" sx="100000" sy="100000" flip="none" algn="tl"/>
          </a:blipFill>
        </p:spPr>
        <p:txBody>
          <a:bodyPr/>
          <a:lstStyle/>
          <a:p>
            <a:pPr hangingPunct="0"/>
            <a:r>
              <a:rPr lang="ru-RU" sz="2400" b="1" i="1" smtClean="0"/>
              <a:t>   теоретические</a:t>
            </a:r>
            <a:r>
              <a:rPr lang="ru-RU" sz="2400" b="1" smtClean="0"/>
              <a:t>, или </a:t>
            </a:r>
            <a:r>
              <a:rPr lang="ru-RU" sz="2400" b="1" i="1" smtClean="0"/>
              <a:t>идеальные</a:t>
            </a:r>
            <a:r>
              <a:rPr lang="ru-RU" sz="2400" b="1" smtClean="0"/>
              <a:t> модели</a:t>
            </a:r>
            <a:br>
              <a:rPr lang="ru-RU" sz="2400" b="1" smtClean="0"/>
            </a:br>
            <a:r>
              <a:rPr lang="ru-RU" sz="2400" b="1" smtClean="0"/>
              <a:t/>
            </a:r>
            <a:br>
              <a:rPr lang="ru-RU" sz="2400" b="1" smtClean="0"/>
            </a:br>
            <a:r>
              <a:rPr lang="ru-RU" sz="2400" b="1" smtClean="0"/>
              <a:t/>
            </a:r>
            <a:br>
              <a:rPr lang="ru-RU" sz="2400" b="1" smtClean="0"/>
            </a:br>
            <a:r>
              <a:rPr lang="ru-RU" sz="2400" b="1" smtClean="0"/>
              <a:t/>
            </a:r>
            <a:br>
              <a:rPr lang="ru-RU" sz="2400" b="1" smtClean="0"/>
            </a:br>
            <a:r>
              <a:rPr lang="ru-RU" sz="2400" b="1" smtClean="0"/>
              <a:t>      </a:t>
            </a:r>
            <a:r>
              <a:rPr lang="ru-RU" sz="2000" b="1" i="1" u="sng" smtClean="0"/>
              <a:t>наглядные</a:t>
            </a:r>
            <a:r>
              <a:rPr lang="ru-RU" sz="2000" smtClean="0"/>
              <a:t> модели                           </a:t>
            </a:r>
            <a:r>
              <a:rPr lang="ru-RU" sz="2000" b="1" i="1" u="sng" smtClean="0"/>
              <a:t>знаковые</a:t>
            </a:r>
            <a:r>
              <a:rPr lang="ru-RU" sz="2000" smtClean="0"/>
              <a:t> и </a:t>
            </a:r>
            <a:r>
              <a:rPr lang="ru-RU" sz="2000" b="1" i="1" u="sng" smtClean="0"/>
              <a:t>логические</a:t>
            </a:r>
            <a:r>
              <a:rPr lang="ru-RU" sz="2000" i="1" smtClean="0"/>
              <a:t> </a:t>
            </a:r>
            <a:r>
              <a:rPr lang="ru-RU" sz="2000" smtClean="0"/>
              <a:t>модели</a:t>
            </a:r>
            <a:br>
              <a:rPr lang="ru-RU" sz="2000" smtClean="0"/>
            </a:br>
            <a:r>
              <a:rPr lang="ru-RU" sz="2000" smtClean="0"/>
              <a:t/>
            </a:r>
            <a:br>
              <a:rPr lang="ru-RU" sz="2000" smtClean="0"/>
            </a:br>
            <a:r>
              <a:rPr lang="ru-RU" sz="2000" smtClean="0"/>
              <a:t/>
            </a:r>
            <a:br>
              <a:rPr lang="ru-RU" sz="2000" smtClean="0"/>
            </a:br>
            <a:r>
              <a:rPr lang="ru-RU" sz="2000" smtClean="0"/>
              <a:t>Знаковые и логические модели Ю.А.Жданов называет моделями, конструируемыми из воображаемых элементов.</a:t>
            </a:r>
            <a:br>
              <a:rPr lang="ru-RU" sz="2000" smtClean="0"/>
            </a:br>
            <a:r>
              <a:rPr lang="ru-RU" sz="1800" smtClean="0"/>
              <a:t/>
            </a:r>
            <a:br>
              <a:rPr lang="ru-RU" sz="1800" smtClean="0"/>
            </a:br>
            <a:endParaRPr lang="ru-RU" sz="1800" smtClean="0"/>
          </a:p>
        </p:txBody>
      </p:sp>
      <p:cxnSp>
        <p:nvCxnSpPr>
          <p:cNvPr id="10" name="Прямая со стрелкой 9"/>
          <p:cNvCxnSpPr/>
          <p:nvPr/>
        </p:nvCxnSpPr>
        <p:spPr>
          <a:xfrm rot="10800000" flipV="1">
            <a:off x="2571750" y="2286000"/>
            <a:ext cx="2000250" cy="928688"/>
          </a:xfrm>
          <a:prstGeom prst="straightConnector1">
            <a:avLst/>
          </a:prstGeom>
          <a:ln w="31750">
            <a:tailEnd type="triangle" w="lg" len="med"/>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572000" y="2286000"/>
            <a:ext cx="1714500" cy="1000125"/>
          </a:xfrm>
          <a:prstGeom prst="straightConnector1">
            <a:avLst/>
          </a:prstGeom>
          <a:ln w="31750" cmpd="sng">
            <a:headEnd type="none" w="lg" len="sm"/>
            <a:tailEnd type="triangle" w="lg"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25"/>
          </a:xfrm>
          <a:solidFill>
            <a:schemeClr val="accent2">
              <a:lumMod val="20000"/>
              <a:lumOff val="80000"/>
            </a:schemeClr>
          </a:solidFill>
        </p:spPr>
        <p:txBody>
          <a:bodyPr rtlCol="0">
            <a:normAutofit/>
          </a:bodyPr>
          <a:lstStyle/>
          <a:p>
            <a:pPr fontAlgn="auto" hangingPunct="0">
              <a:spcAft>
                <a:spcPts val="0"/>
              </a:spcAft>
              <a:defRPr/>
            </a:pPr>
            <a:r>
              <a:rPr lang="ru-RU" sz="3200" b="1" u="sng" dirty="0" smtClean="0"/>
              <a:t>Общие свойства моделей:</a:t>
            </a:r>
            <a:r>
              <a:rPr lang="ru-RU" sz="3200" dirty="0" smtClean="0"/>
              <a:t/>
            </a:r>
            <a:br>
              <a:rPr lang="ru-RU" sz="3200" dirty="0" smtClean="0"/>
            </a:br>
            <a:r>
              <a:rPr lang="ru-RU" sz="3200" dirty="0" smtClean="0"/>
              <a:t> </a:t>
            </a:r>
            <a:br>
              <a:rPr lang="ru-RU" sz="3200" dirty="0" smtClean="0"/>
            </a:br>
            <a:r>
              <a:rPr lang="ru-RU" sz="3200" dirty="0" smtClean="0">
                <a:solidFill>
                  <a:schemeClr val="accent6">
                    <a:lumMod val="75000"/>
                  </a:schemeClr>
                </a:solidFill>
              </a:rPr>
              <a:t>* условность</a:t>
            </a:r>
            <a:br>
              <a:rPr lang="ru-RU" sz="3200" dirty="0" smtClean="0">
                <a:solidFill>
                  <a:schemeClr val="accent6">
                    <a:lumMod val="75000"/>
                  </a:schemeClr>
                </a:solidFill>
              </a:rPr>
            </a:br>
            <a:r>
              <a:rPr lang="ru-RU" sz="3200" dirty="0" smtClean="0">
                <a:solidFill>
                  <a:schemeClr val="accent6">
                    <a:lumMod val="75000"/>
                  </a:schemeClr>
                </a:solidFill>
              </a:rPr>
              <a:t>* идеализация</a:t>
            </a:r>
            <a:br>
              <a:rPr lang="ru-RU" sz="3200" dirty="0" smtClean="0">
                <a:solidFill>
                  <a:schemeClr val="accent6">
                    <a:lumMod val="75000"/>
                  </a:schemeClr>
                </a:solidFill>
              </a:rPr>
            </a:br>
            <a:r>
              <a:rPr lang="ru-RU" sz="3200" dirty="0" smtClean="0">
                <a:solidFill>
                  <a:schemeClr val="accent6">
                    <a:lumMod val="75000"/>
                  </a:schemeClr>
                </a:solidFill>
              </a:rPr>
              <a:t>* изоморфизм</a:t>
            </a:r>
            <a:br>
              <a:rPr lang="ru-RU" sz="3200" dirty="0" smtClean="0">
                <a:solidFill>
                  <a:schemeClr val="accent6">
                    <a:lumMod val="75000"/>
                  </a:schemeClr>
                </a:solidFill>
              </a:rPr>
            </a:br>
            <a:r>
              <a:rPr lang="ru-RU" sz="3200" dirty="0" smtClean="0">
                <a:solidFill>
                  <a:schemeClr val="accent6">
                    <a:lumMod val="75000"/>
                  </a:schemeClr>
                </a:solidFill>
              </a:rPr>
              <a:t>* гомоморфизм</a:t>
            </a: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500" y="214313"/>
            <a:ext cx="8072438" cy="6429375"/>
          </a:xfrm>
          <a:gradFill>
            <a:gsLst>
              <a:gs pos="0">
                <a:schemeClr val="accent6">
                  <a:lumMod val="20000"/>
                  <a:lumOff val="80000"/>
                </a:schemeClr>
              </a:gs>
              <a:gs pos="50000">
                <a:schemeClr val="accent1">
                  <a:tint val="44500"/>
                  <a:satMod val="160000"/>
                </a:schemeClr>
              </a:gs>
              <a:gs pos="100000">
                <a:schemeClr val="bg2">
                  <a:lumMod val="75000"/>
                </a:schemeClr>
              </a:gs>
            </a:gsLst>
            <a:lin ang="5400000" scaled="0"/>
          </a:gradFill>
        </p:spPr>
        <p:txBody>
          <a:bodyPr rtlCol="0">
            <a:normAutofit fontScale="90000"/>
          </a:bodyPr>
          <a:lstStyle/>
          <a:p>
            <a:pPr fontAlgn="auto" hangingPunct="0">
              <a:spcAft>
                <a:spcPts val="0"/>
              </a:spcAft>
              <a:defRPr/>
            </a:pPr>
            <a:r>
              <a:rPr lang="ru-RU" sz="2000" b="1" u="sng" dirty="0" smtClean="0"/>
              <a:t/>
            </a:r>
            <a:br>
              <a:rPr lang="ru-RU" sz="2000" b="1" u="sng" dirty="0" smtClean="0"/>
            </a:br>
            <a:r>
              <a:rPr lang="ru-RU" sz="2000" b="1" u="sng" dirty="0" smtClean="0"/>
              <a:t/>
            </a:r>
            <a:br>
              <a:rPr lang="ru-RU" sz="2000" b="1" u="sng" dirty="0" smtClean="0"/>
            </a:br>
            <a:r>
              <a:rPr lang="ru-RU" sz="2000" b="1" u="sng" dirty="0" smtClean="0"/>
              <a:t/>
            </a:r>
            <a:br>
              <a:rPr lang="ru-RU" sz="2000" b="1" u="sng" dirty="0" smtClean="0"/>
            </a:br>
            <a:r>
              <a:rPr lang="ru-RU" sz="2000" b="1" u="sng" dirty="0" smtClean="0"/>
              <a:t>Основные теоретические требования к модели:</a:t>
            </a:r>
            <a:r>
              <a:rPr lang="ru-RU" sz="2000" dirty="0" smtClean="0"/>
              <a:t/>
            </a:r>
            <a:br>
              <a:rPr lang="ru-RU" sz="2000" dirty="0" smtClean="0"/>
            </a:br>
            <a:r>
              <a:rPr lang="ru-RU" sz="2000" dirty="0" smtClean="0"/>
              <a:t> </a:t>
            </a:r>
            <a:br>
              <a:rPr lang="ru-RU" sz="2000" dirty="0" smtClean="0"/>
            </a:br>
            <a:r>
              <a:rPr lang="ru-RU" sz="1800" dirty="0" smtClean="0">
                <a:latin typeface="Arial" pitchFamily="34" charset="0"/>
                <a:cs typeface="Arial" pitchFamily="34" charset="0"/>
              </a:rPr>
              <a:t>1. </a:t>
            </a:r>
            <a:r>
              <a:rPr lang="ru-RU" sz="1800" b="1" dirty="0" smtClean="0">
                <a:latin typeface="Arial" pitchFamily="34" charset="0"/>
                <a:cs typeface="Arial" pitchFamily="34" charset="0"/>
              </a:rPr>
              <a:t>полнота </a:t>
            </a:r>
            <a:r>
              <a:rPr lang="ru-RU" sz="1800" dirty="0" smtClean="0">
                <a:latin typeface="Arial" pitchFamily="34" charset="0"/>
                <a:cs typeface="Arial" pitchFamily="34" charset="0"/>
              </a:rPr>
              <a:t>модели - способность отражать все факты, на которые она рассчитана, на охват которых она претендует</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br>
              <a:rPr lang="ru-RU" sz="1800" dirty="0" smtClean="0">
                <a:latin typeface="Arial" pitchFamily="34" charset="0"/>
                <a:cs typeface="Arial" pitchFamily="34" charset="0"/>
              </a:rPr>
            </a:br>
            <a:r>
              <a:rPr lang="ru-RU" sz="1800" dirty="0" smtClean="0">
                <a:latin typeface="Arial" pitchFamily="34" charset="0"/>
                <a:cs typeface="Arial" pitchFamily="34" charset="0"/>
              </a:rPr>
              <a:t>2. </a:t>
            </a:r>
            <a:r>
              <a:rPr lang="ru-RU" sz="1800" b="1" dirty="0" smtClean="0">
                <a:latin typeface="Arial" pitchFamily="34" charset="0"/>
                <a:cs typeface="Arial" pitchFamily="34" charset="0"/>
              </a:rPr>
              <a:t>простота</a:t>
            </a:r>
            <a:r>
              <a:rPr lang="ru-RU" sz="1800" dirty="0" smtClean="0">
                <a:latin typeface="Arial" pitchFamily="34" charset="0"/>
                <a:cs typeface="Arial" pitchFamily="34" charset="0"/>
              </a:rPr>
              <a:t> - удобство, использования как можно меньшего числа средств (символов, правил) для достижения поставленной научной цели</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br>
              <a:rPr lang="ru-RU" sz="1800" dirty="0" smtClean="0">
                <a:latin typeface="Arial" pitchFamily="34" charset="0"/>
                <a:cs typeface="Arial" pitchFamily="34" charset="0"/>
              </a:rPr>
            </a:br>
            <a:r>
              <a:rPr lang="ru-RU" sz="1800" dirty="0" smtClean="0">
                <a:latin typeface="Arial" pitchFamily="34" charset="0"/>
                <a:cs typeface="Arial" pitchFamily="34" charset="0"/>
              </a:rPr>
              <a:t>3. </a:t>
            </a:r>
            <a:r>
              <a:rPr lang="ru-RU" sz="1800" b="1" dirty="0" smtClean="0">
                <a:latin typeface="Arial" pitchFamily="34" charset="0"/>
                <a:cs typeface="Arial" pitchFamily="34" charset="0"/>
              </a:rPr>
              <a:t>объяснительная сила</a:t>
            </a:r>
            <a:r>
              <a:rPr lang="ru-RU" sz="1800" dirty="0" smtClean="0">
                <a:latin typeface="Arial" pitchFamily="34" charset="0"/>
                <a:cs typeface="Arial" pitchFamily="34" charset="0"/>
              </a:rPr>
              <a:t> - способность модели вскрывать причины наблюдаемых фактов и предсказывать новые факты (например, модели исторического изменения слова; системы машинного перевода в очень малой степени объяснительные)</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br>
              <a:rPr lang="ru-RU" sz="1800" dirty="0" smtClean="0">
                <a:latin typeface="Arial" pitchFamily="34" charset="0"/>
                <a:cs typeface="Arial" pitchFamily="34" charset="0"/>
              </a:rPr>
            </a:br>
            <a:r>
              <a:rPr lang="ru-RU" sz="1800" dirty="0" smtClean="0">
                <a:latin typeface="Arial" pitchFamily="34" charset="0"/>
                <a:cs typeface="Arial" pitchFamily="34" charset="0"/>
              </a:rPr>
              <a:t>4. </a:t>
            </a:r>
            <a:r>
              <a:rPr lang="ru-RU" sz="1800" b="1" dirty="0" smtClean="0">
                <a:latin typeface="Arial" pitchFamily="34" charset="0"/>
                <a:cs typeface="Arial" pitchFamily="34" charset="0"/>
              </a:rPr>
              <a:t>адекватность</a:t>
            </a:r>
            <a:r>
              <a:rPr lang="ru-RU" sz="1800" dirty="0" smtClean="0">
                <a:latin typeface="Arial" pitchFamily="34" charset="0"/>
                <a:cs typeface="Arial" pitchFamily="34" charset="0"/>
              </a:rPr>
              <a:t> - свойство максимальной похожести на моделируемый объект, на оригинал, можно свести к объяснительной силе или теоретико-множественному соответствию</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br>
              <a:rPr lang="ru-RU" sz="1800" dirty="0" smtClean="0">
                <a:latin typeface="Arial" pitchFamily="34" charset="0"/>
                <a:cs typeface="Arial" pitchFamily="34" charset="0"/>
              </a:rPr>
            </a:br>
            <a:r>
              <a:rPr lang="ru-RU" sz="1800" dirty="0" smtClean="0">
                <a:latin typeface="Arial" pitchFamily="34" charset="0"/>
                <a:cs typeface="Arial" pitchFamily="34" charset="0"/>
              </a:rPr>
              <a:t>5</a:t>
            </a:r>
            <a:r>
              <a:rPr lang="ru-RU" sz="1800" b="1" dirty="0" smtClean="0">
                <a:latin typeface="Arial" pitchFamily="34" charset="0"/>
                <a:cs typeface="Arial" pitchFamily="34" charset="0"/>
              </a:rPr>
              <a:t>. экономность</a:t>
            </a:r>
            <a:r>
              <a:rPr lang="ru-RU" sz="1800" dirty="0" smtClean="0">
                <a:latin typeface="Arial" pitchFamily="34" charset="0"/>
                <a:cs typeface="Arial" pitchFamily="34" charset="0"/>
              </a:rPr>
              <a:t> - экономичное использование энергетических и временных ресурсов при применении модели</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br>
              <a:rPr lang="ru-RU" sz="1800" dirty="0" smtClean="0">
                <a:latin typeface="Arial" pitchFamily="34" charset="0"/>
                <a:cs typeface="Arial" pitchFamily="34" charset="0"/>
              </a:rPr>
            </a:br>
            <a:r>
              <a:rPr lang="ru-RU" sz="1800" dirty="0" smtClean="0">
                <a:latin typeface="Arial" pitchFamily="34" charset="0"/>
                <a:cs typeface="Arial" pitchFamily="34" charset="0"/>
              </a:rPr>
              <a:t>6. </a:t>
            </a:r>
            <a:r>
              <a:rPr lang="ru-RU" sz="1800" b="1" dirty="0" smtClean="0">
                <a:latin typeface="Arial" pitchFamily="34" charset="0"/>
                <a:cs typeface="Arial" pitchFamily="34" charset="0"/>
              </a:rPr>
              <a:t>точность </a:t>
            </a:r>
            <a:r>
              <a:rPr lang="ru-RU" sz="1800" dirty="0" smtClean="0">
                <a:latin typeface="Arial" pitchFamily="34" charset="0"/>
                <a:cs typeface="Arial" pitchFamily="34" charset="0"/>
              </a:rPr>
              <a:t>- возможность выполнения операций представляемым моделью формальным аппаратом</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br>
              <a:rPr lang="ru-RU" sz="1800" dirty="0" smtClean="0">
                <a:latin typeface="Arial" pitchFamily="34" charset="0"/>
                <a:cs typeface="Arial" pitchFamily="34" charset="0"/>
              </a:rPr>
            </a:br>
            <a:r>
              <a:rPr lang="ru-RU" sz="1800" dirty="0" smtClean="0">
                <a:latin typeface="Arial" pitchFamily="34" charset="0"/>
                <a:cs typeface="Arial" pitchFamily="34" charset="0"/>
              </a:rPr>
              <a:t>7. </a:t>
            </a:r>
            <a:r>
              <a:rPr lang="ru-RU" sz="1800" b="1" dirty="0" smtClean="0">
                <a:latin typeface="Arial" pitchFamily="34" charset="0"/>
                <a:cs typeface="Arial" pitchFamily="34" charset="0"/>
              </a:rPr>
              <a:t>эстетические свойства</a:t>
            </a:r>
            <a:r>
              <a:rPr lang="ru-RU" sz="1800" dirty="0" smtClean="0">
                <a:latin typeface="Arial" pitchFamily="34" charset="0"/>
                <a:cs typeface="Arial" pitchFamily="34" charset="0"/>
              </a:rPr>
              <a:t> - красота модели</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r>
              <a:rPr lang="ru-RU" sz="2000" dirty="0" smtClean="0"/>
              <a:t/>
            </a:r>
            <a:br>
              <a:rPr lang="ru-RU" sz="2000" dirty="0" smtClean="0"/>
            </a:br>
            <a:endParaRPr lang="ru-R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9458" name="Рисунок 4" descr="P1000245.jpg"/>
          <p:cNvPicPr>
            <a:picLocks noChangeAspect="1"/>
          </p:cNvPicPr>
          <p:nvPr/>
        </p:nvPicPr>
        <p:blipFill>
          <a:blip r:embed="rId3">
            <a:lum bright="30000"/>
          </a:blip>
          <a:srcRect/>
          <a:stretch>
            <a:fillRect/>
          </a:stretch>
        </p:blipFill>
        <p:spPr bwMode="auto">
          <a:xfrm>
            <a:off x="428625" y="214313"/>
            <a:ext cx="8358188" cy="6357937"/>
          </a:xfrm>
          <a:prstGeom prst="rect">
            <a:avLst/>
          </a:prstGeom>
          <a:noFill/>
          <a:ln w="9525">
            <a:noFill/>
            <a:miter lim="800000"/>
            <a:headEnd/>
            <a:tailEnd/>
          </a:ln>
        </p:spPr>
      </p:pic>
      <p:sp>
        <p:nvSpPr>
          <p:cNvPr id="3" name="Заголовок 2"/>
          <p:cNvSpPr>
            <a:spLocks noGrp="1"/>
          </p:cNvSpPr>
          <p:nvPr>
            <p:ph type="title"/>
          </p:nvPr>
        </p:nvSpPr>
        <p:spPr>
          <a:xfrm>
            <a:off x="722313" y="2286000"/>
            <a:ext cx="7772400" cy="3482975"/>
          </a:xfrm>
        </p:spPr>
        <p:txBody>
          <a:bodyPr rtlCol="0">
            <a:noAutofit/>
          </a:bodyPr>
          <a:lstStyle/>
          <a:p>
            <a:pPr fontAlgn="auto">
              <a:lnSpc>
                <a:spcPct val="150000"/>
              </a:lnSpc>
              <a:spcAft>
                <a:spcPts val="0"/>
              </a:spcAft>
              <a:defRPr/>
            </a:pPr>
            <a:r>
              <a:rPr lang="ru-RU" sz="2000" dirty="0" err="1"/>
              <a:t>И.И.Ревзин</a:t>
            </a:r>
            <a:r>
              <a:rPr lang="ru-RU" sz="2000" dirty="0"/>
              <a:t> (Модели языка. М., 1962</a:t>
            </a:r>
            <a:r>
              <a:rPr lang="ru-RU" sz="2000" dirty="0" smtClean="0"/>
              <a:t>), </a:t>
            </a:r>
            <a:br>
              <a:rPr lang="ru-RU" sz="2000" dirty="0" smtClean="0"/>
            </a:br>
            <a:r>
              <a:rPr lang="ru-RU" sz="2000" dirty="0" smtClean="0"/>
              <a:t>Мельчук </a:t>
            </a:r>
            <a:r>
              <a:rPr lang="ru-RU" sz="2000" dirty="0"/>
              <a:t>И.А. (Опыт теории лингвистических моделей «смысл – текст». М., 1974</a:t>
            </a:r>
            <a:r>
              <a:rPr lang="ru-RU" sz="2000" dirty="0" smtClean="0"/>
              <a:t>),</a:t>
            </a:r>
            <a:br>
              <a:rPr lang="ru-RU" sz="2000" dirty="0" smtClean="0"/>
            </a:br>
            <a:r>
              <a:rPr lang="ru-RU" sz="2000" dirty="0" smtClean="0"/>
              <a:t> </a:t>
            </a:r>
            <a:r>
              <a:rPr lang="ru-RU" sz="2000" dirty="0"/>
              <a:t>А.Ф.Лосев (Введение в общую теорию языковых моделей. </a:t>
            </a:r>
            <a:r>
              <a:rPr lang="ru-RU" sz="2000" dirty="0" smtClean="0"/>
              <a:t>М., </a:t>
            </a:r>
            <a:r>
              <a:rPr lang="ru-RU" sz="2000" dirty="0"/>
              <a:t>1968), </a:t>
            </a:r>
            <a:r>
              <a:rPr lang="ru-RU" sz="2000" dirty="0" smtClean="0"/>
              <a:t/>
            </a:r>
            <a:br>
              <a:rPr lang="ru-RU" sz="2000" dirty="0" smtClean="0"/>
            </a:br>
            <a:r>
              <a:rPr lang="ru-RU" sz="2000" dirty="0" err="1" smtClean="0"/>
              <a:t>С.М.Лэм</a:t>
            </a:r>
            <a:r>
              <a:rPr lang="ru-RU" sz="2000" dirty="0" smtClean="0"/>
              <a:t> </a:t>
            </a:r>
            <a:r>
              <a:rPr lang="ru-RU" sz="2000" dirty="0"/>
              <a:t>(Очерк </a:t>
            </a:r>
            <a:r>
              <a:rPr lang="ru-RU" sz="2000" dirty="0" err="1"/>
              <a:t>стратификационной</a:t>
            </a:r>
            <a:r>
              <a:rPr lang="ru-RU" sz="2000" dirty="0"/>
              <a:t> грамматики. Минск, 1977).</a:t>
            </a:r>
            <a:br>
              <a:rPr lang="ru-RU" sz="2000" dirty="0"/>
            </a:br>
            <a:endParaRPr lang="ru-RU" sz="2000" dirty="0"/>
          </a:p>
        </p:txBody>
      </p:sp>
      <p:sp>
        <p:nvSpPr>
          <p:cNvPr id="19460" name="Текст 3"/>
          <p:cNvSpPr>
            <a:spLocks noGrp="1"/>
          </p:cNvSpPr>
          <p:nvPr>
            <p:ph type="body" idx="1"/>
          </p:nvPr>
        </p:nvSpPr>
        <p:spPr>
          <a:xfrm>
            <a:off x="722313" y="428625"/>
            <a:ext cx="7772400" cy="1071563"/>
          </a:xfrm>
        </p:spPr>
        <p:txBody>
          <a:bodyPr/>
          <a:lstStyle/>
          <a:p>
            <a:r>
              <a:rPr lang="ru-RU" sz="2800" b="1" smtClean="0">
                <a:solidFill>
                  <a:schemeClr val="tx1"/>
                </a:solidFill>
              </a:rPr>
              <a:t>Л.Ельмслев «Стратификация языка» (1954)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Рисунок 3" descr="PB180870.jpg"/>
          <p:cNvPicPr>
            <a:picLocks noChangeAspect="1"/>
          </p:cNvPicPr>
          <p:nvPr/>
        </p:nvPicPr>
        <p:blipFill>
          <a:blip r:embed="rId2">
            <a:lum bright="20000"/>
          </a:blip>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722313" y="5143500"/>
            <a:ext cx="7772400" cy="625475"/>
          </a:xfrm>
        </p:spPr>
        <p:txBody>
          <a:bodyPr rtlCol="0">
            <a:normAutofit fontScale="90000"/>
          </a:bodyPr>
          <a:lstStyle/>
          <a:p>
            <a:pPr algn="just" fontAlgn="auto">
              <a:spcAft>
                <a:spcPts val="0"/>
              </a:spcAft>
              <a:defRPr/>
            </a:pPr>
            <a:r>
              <a:rPr lang="ru-RU" sz="1800" dirty="0"/>
              <a:t>Соотношение менее высоких и более высоких ступеней организованности объектов часто обозначается термином “</a:t>
            </a:r>
            <a:r>
              <a:rPr lang="ru-RU" sz="1800" u="sng" dirty="0"/>
              <a:t>иерархичность</a:t>
            </a:r>
            <a:r>
              <a:rPr lang="ru-RU" sz="1800" dirty="0"/>
              <a:t>” структур этих объектов. </a:t>
            </a:r>
            <a:br>
              <a:rPr lang="ru-RU" sz="1800" dirty="0"/>
            </a:br>
            <a:endParaRPr lang="ru-RU" sz="1800" dirty="0"/>
          </a:p>
        </p:txBody>
      </p:sp>
      <p:sp>
        <p:nvSpPr>
          <p:cNvPr id="3" name="Текст 2"/>
          <p:cNvSpPr>
            <a:spLocks noGrp="1"/>
          </p:cNvSpPr>
          <p:nvPr>
            <p:ph type="body" idx="1"/>
          </p:nvPr>
        </p:nvSpPr>
        <p:spPr>
          <a:xfrm>
            <a:off x="722313" y="428625"/>
            <a:ext cx="7772400" cy="4429125"/>
          </a:xfrm>
        </p:spPr>
        <p:txBody>
          <a:bodyPr rtlCol="0">
            <a:normAutofit/>
          </a:bodyPr>
          <a:lstStyle/>
          <a:p>
            <a:pPr algn="just" fontAlgn="auto">
              <a:spcAft>
                <a:spcPts val="0"/>
              </a:spcAft>
              <a:buFont typeface="Arial" pitchFamily="34" charset="0"/>
              <a:buNone/>
              <a:defRPr/>
            </a:pPr>
            <a:r>
              <a:rPr lang="ru-RU" b="1" dirty="0" smtClean="0">
                <a:solidFill>
                  <a:schemeClr val="tx1"/>
                </a:solidFill>
              </a:rPr>
              <a:t>Теория </a:t>
            </a:r>
            <a:r>
              <a:rPr lang="ru-RU" b="1" dirty="0">
                <a:solidFill>
                  <a:schemeClr val="tx1"/>
                </a:solidFill>
              </a:rPr>
              <a:t>уровней (</a:t>
            </a:r>
            <a:r>
              <a:rPr lang="ru-RU" b="1" dirty="0" err="1">
                <a:solidFill>
                  <a:schemeClr val="tx1"/>
                </a:solidFill>
              </a:rPr>
              <a:t>стратификационная</a:t>
            </a:r>
            <a:r>
              <a:rPr lang="ru-RU" b="1" dirty="0">
                <a:solidFill>
                  <a:schemeClr val="tx1"/>
                </a:solidFill>
              </a:rPr>
              <a:t> теория) связана с двумя важными моментами: </a:t>
            </a:r>
            <a:endParaRPr lang="ru-RU" b="1" dirty="0" smtClean="0">
              <a:solidFill>
                <a:schemeClr val="tx1"/>
              </a:solidFill>
            </a:endParaRPr>
          </a:p>
          <a:p>
            <a:pPr marL="457200" indent="-457200" algn="just" fontAlgn="auto">
              <a:spcAft>
                <a:spcPts val="0"/>
              </a:spcAft>
              <a:buFont typeface="Arial" pitchFamily="34" charset="0"/>
              <a:buAutoNum type="arabicParenR"/>
              <a:defRPr/>
            </a:pPr>
            <a:r>
              <a:rPr lang="ru-RU" b="1" dirty="0" smtClean="0">
                <a:solidFill>
                  <a:schemeClr val="tx1"/>
                </a:solidFill>
              </a:rPr>
              <a:t>с </a:t>
            </a:r>
            <a:r>
              <a:rPr lang="ru-RU" b="1" dirty="0">
                <a:solidFill>
                  <a:schemeClr val="tx1"/>
                </a:solidFill>
              </a:rPr>
              <a:t>обнаружением тех крупных блоков, или компонентов, на которые распадается языковая </a:t>
            </a:r>
            <a:r>
              <a:rPr lang="ru-RU" b="1" dirty="0" smtClean="0">
                <a:solidFill>
                  <a:schemeClr val="tx1"/>
                </a:solidFill>
              </a:rPr>
              <a:t>система;  </a:t>
            </a:r>
          </a:p>
          <a:p>
            <a:pPr marL="457200" indent="-457200" algn="just" fontAlgn="auto">
              <a:spcAft>
                <a:spcPts val="0"/>
              </a:spcAft>
              <a:buFont typeface="Arial" pitchFamily="34" charset="0"/>
              <a:buAutoNum type="arabicParenR"/>
              <a:defRPr/>
            </a:pPr>
            <a:r>
              <a:rPr lang="ru-RU" b="1" dirty="0" smtClean="0">
                <a:solidFill>
                  <a:schemeClr val="tx1"/>
                </a:solidFill>
              </a:rPr>
              <a:t>с </a:t>
            </a:r>
            <a:r>
              <a:rPr lang="ru-RU" b="1" dirty="0">
                <a:solidFill>
                  <a:schemeClr val="tx1"/>
                </a:solidFill>
              </a:rPr>
              <a:t>установлением их соотношения внутри этой системы. </a:t>
            </a:r>
            <a:endParaRPr lang="ru-RU" b="1" dirty="0" smtClean="0">
              <a:solidFill>
                <a:schemeClr val="tx1"/>
              </a:solidFill>
            </a:endParaRPr>
          </a:p>
          <a:p>
            <a:pPr marL="457200" indent="-457200" algn="just" fontAlgn="auto">
              <a:spcAft>
                <a:spcPts val="0"/>
              </a:spcAft>
              <a:buFont typeface="Arial" pitchFamily="34" charset="0"/>
              <a:buAutoNum type="arabicParenR"/>
              <a:defRPr/>
            </a:pPr>
            <a:endParaRPr lang="ru-RU" dirty="0">
              <a:solidFill>
                <a:schemeClr val="tx1"/>
              </a:solidFill>
            </a:endParaRPr>
          </a:p>
          <a:p>
            <a:pPr marL="457200" indent="-457200" algn="just" fontAlgn="auto">
              <a:spcAft>
                <a:spcPts val="0"/>
              </a:spcAft>
              <a:buFont typeface="Arial" pitchFamily="34" charset="0"/>
              <a:buNone/>
              <a:defRPr/>
            </a:pPr>
            <a:r>
              <a:rPr lang="ru-RU" dirty="0" smtClean="0"/>
              <a:t>        </a:t>
            </a:r>
            <a:r>
              <a:rPr lang="ru-RU" b="1" i="1" dirty="0" smtClean="0">
                <a:solidFill>
                  <a:schemeClr val="tx1"/>
                </a:solidFill>
              </a:rPr>
              <a:t>В </a:t>
            </a:r>
            <a:r>
              <a:rPr lang="ru-RU" b="1" i="1" dirty="0">
                <a:solidFill>
                  <a:schemeClr val="tx1"/>
                </a:solidFill>
              </a:rPr>
              <a:t>американской </a:t>
            </a:r>
            <a:r>
              <a:rPr lang="ru-RU" b="1" i="1" dirty="0" err="1">
                <a:solidFill>
                  <a:schemeClr val="tx1"/>
                </a:solidFill>
              </a:rPr>
              <a:t>дескриптивистике</a:t>
            </a:r>
            <a:r>
              <a:rPr lang="ru-RU" b="1" i="1" dirty="0">
                <a:solidFill>
                  <a:schemeClr val="tx1"/>
                </a:solidFill>
              </a:rPr>
              <a:t> идея уровней приобрела характер определенной концепции касающейся “взаимоотношений различных строевых элементов внутри языковой структуры и методики описания языка” (С. Д. </a:t>
            </a:r>
            <a:r>
              <a:rPr lang="ru-RU" b="1" i="1" dirty="0" err="1">
                <a:solidFill>
                  <a:schemeClr val="tx1"/>
                </a:solidFill>
              </a:rPr>
              <a:t>Кацнельсон</a:t>
            </a:r>
            <a:r>
              <a:rPr lang="ru-RU" b="1" i="1" dirty="0">
                <a:solidFill>
                  <a:schemeClr val="tx1"/>
                </a:solidFill>
              </a:rPr>
              <a:t>. О понятии “уровня” в современном языкознании // Тезисы докладов на дискуссии о проблеме системности в языке, М., 1962, С. 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Рисунок 2" descr="PC12097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Заголовок 3"/>
          <p:cNvSpPr>
            <a:spLocks noGrp="1"/>
          </p:cNvSpPr>
          <p:nvPr>
            <p:ph type="title"/>
          </p:nvPr>
        </p:nvSpPr>
        <p:spPr>
          <a:xfrm>
            <a:off x="457200" y="333375"/>
            <a:ext cx="8229600" cy="6335713"/>
          </a:xfrm>
        </p:spPr>
        <p:txBody>
          <a:bodyPr rtlCol="0">
            <a:normAutofit fontScale="90000"/>
          </a:bodyPr>
          <a:lstStyle/>
          <a:p>
            <a:pPr algn="l" fontAlgn="auto">
              <a:spcAft>
                <a:spcPts val="0"/>
              </a:spcAft>
              <a:defRPr/>
            </a:pPr>
            <a:r>
              <a:rPr lang="ru-RU" sz="2000" b="1" i="1" dirty="0"/>
              <a:t>По словам </a:t>
            </a:r>
            <a:r>
              <a:rPr lang="ru-RU" sz="2000" b="1" i="1" dirty="0" err="1"/>
              <a:t>С.Д.Кацнельсона</a:t>
            </a:r>
            <a:r>
              <a:rPr lang="ru-RU" sz="2000" b="1" i="1" dirty="0"/>
              <a:t>, уровневая теория  представляет собой «особую теорию строения языка, согласно которой частные сферы языковой системы располагаются одна над другой в строго регламентированном порядке» (</a:t>
            </a:r>
            <a:r>
              <a:rPr lang="ru-RU" sz="2000" b="1" i="1" dirty="0" err="1"/>
              <a:t>Кацнельсон</a:t>
            </a:r>
            <a:r>
              <a:rPr lang="ru-RU" sz="2000" b="1" i="1" dirty="0"/>
              <a:t> С.Д. Общее и типологическое языкознание. Л., 1986), то есть эта теория иерархического таксономического устройства языка. </a:t>
            </a:r>
            <a:r>
              <a:rPr lang="ru-RU" sz="2000" dirty="0" smtClean="0"/>
              <a:t/>
            </a:r>
            <a:br>
              <a:rPr lang="ru-RU" sz="2000" dirty="0" smtClean="0"/>
            </a:br>
            <a:r>
              <a:rPr lang="ru-RU" sz="2000" dirty="0"/>
              <a:t/>
            </a:r>
            <a:br>
              <a:rPr lang="ru-RU" sz="2000" dirty="0"/>
            </a:br>
            <a:r>
              <a:rPr lang="ru-RU" sz="2200" b="1" dirty="0">
                <a:solidFill>
                  <a:schemeClr val="bg1"/>
                </a:solidFill>
              </a:rPr>
              <a:t>Иерархии бывают различными. </a:t>
            </a:r>
            <a:r>
              <a:rPr lang="ru-RU" sz="2000" dirty="0" smtClean="0">
                <a:solidFill>
                  <a:schemeClr val="bg1"/>
                </a:solidFill>
              </a:rPr>
              <a:t/>
            </a:r>
            <a:br>
              <a:rPr lang="ru-RU" sz="2000" dirty="0" smtClean="0">
                <a:solidFill>
                  <a:schemeClr val="bg1"/>
                </a:solidFill>
              </a:rPr>
            </a:br>
            <a:r>
              <a:rPr lang="ru-RU" sz="2000" dirty="0">
                <a:solidFill>
                  <a:schemeClr val="bg1"/>
                </a:solidFill>
              </a:rPr>
              <a:t/>
            </a:r>
            <a:br>
              <a:rPr lang="ru-RU" sz="2000" dirty="0">
                <a:solidFill>
                  <a:schemeClr val="bg1"/>
                </a:solidFill>
              </a:rPr>
            </a:br>
            <a:r>
              <a:rPr lang="ru-RU" sz="2200" b="1" dirty="0">
                <a:solidFill>
                  <a:schemeClr val="bg1"/>
                </a:solidFill>
              </a:rPr>
              <a:t>С точки зрения Людмилы Алексеевны Введенской и Петра Петровича </a:t>
            </a:r>
            <a:r>
              <a:rPr lang="ru-RU" sz="2200" b="1" dirty="0" err="1" smtClean="0">
                <a:solidFill>
                  <a:schemeClr val="bg1"/>
                </a:solidFill>
              </a:rPr>
              <a:t>Червинского</a:t>
            </a:r>
            <a:r>
              <a:rPr lang="ru-RU" sz="2200" b="1" dirty="0" smtClean="0">
                <a:solidFill>
                  <a:schemeClr val="bg1"/>
                </a:solidFill>
              </a:rPr>
              <a:t> (Теория и практика русской речи. Ростов-на-Дону., 1997), </a:t>
            </a:r>
            <a:r>
              <a:rPr lang="ru-RU" sz="2200" b="1" dirty="0">
                <a:solidFill>
                  <a:schemeClr val="bg1"/>
                </a:solidFill>
              </a:rPr>
              <a:t>иерархия – это принцип построения, организации, представления, статический принцип устройства, динамический принцип работы, соответствия функций, движения по ряду, последовательность. Возможны два различных типа иерархий по смыслу: 1) иерархии подчинения, зависимости, или, по-другому, субординации и 2) иерархии подключения, отношения части к целому (отношения инкорпорации или </a:t>
            </a:r>
            <a:r>
              <a:rPr lang="ru-RU" sz="2200" b="1" dirty="0" err="1">
                <a:solidFill>
                  <a:schemeClr val="bg1"/>
                </a:solidFill>
              </a:rPr>
              <a:t>партитивности</a:t>
            </a:r>
            <a:r>
              <a:rPr lang="ru-RU" sz="2200" b="1" dirty="0" smtClean="0">
                <a:solidFill>
                  <a:schemeClr val="bg1"/>
                </a:solidFill>
              </a:rPr>
              <a:t>).</a:t>
            </a:r>
            <a:br>
              <a:rPr lang="ru-RU" sz="2200" b="1" dirty="0" smtClean="0">
                <a:solidFill>
                  <a:schemeClr val="bg1"/>
                </a:solidFill>
              </a:rPr>
            </a:br>
            <a:r>
              <a:rPr lang="ru-RU" sz="2200" b="1" dirty="0" smtClean="0">
                <a:solidFill>
                  <a:schemeClr val="bg1"/>
                </a:solidFill>
              </a:rPr>
              <a:t/>
            </a:r>
            <a:br>
              <a:rPr lang="ru-RU" sz="2200" b="1" dirty="0" smtClean="0">
                <a:solidFill>
                  <a:schemeClr val="bg1"/>
                </a:solidFill>
              </a:rPr>
            </a:br>
            <a:r>
              <a:rPr lang="ru-RU" sz="2200" b="1" u="sng" dirty="0" smtClean="0">
                <a:solidFill>
                  <a:schemeClr val="bg1"/>
                </a:solidFill>
              </a:rPr>
              <a:t>Инкорпорация</a:t>
            </a:r>
            <a:r>
              <a:rPr lang="ru-RU" sz="2200" b="1" dirty="0" smtClean="0">
                <a:solidFill>
                  <a:schemeClr val="bg1"/>
                </a:solidFill>
              </a:rPr>
              <a:t> – </a:t>
            </a:r>
            <a:r>
              <a:rPr lang="ru-RU" sz="2200" b="1" i="1" dirty="0" smtClean="0">
                <a:solidFill>
                  <a:schemeClr val="bg1"/>
                </a:solidFill>
              </a:rPr>
              <a:t>лат.</a:t>
            </a:r>
            <a:r>
              <a:rPr lang="ru-RU" sz="2200" b="1" dirty="0" smtClean="0">
                <a:solidFill>
                  <a:schemeClr val="bg1"/>
                </a:solidFill>
              </a:rPr>
              <a:t> </a:t>
            </a:r>
            <a:r>
              <a:rPr lang="en-US" sz="2200" b="1" dirty="0" err="1" smtClean="0">
                <a:solidFill>
                  <a:schemeClr val="bg1"/>
                </a:solidFill>
              </a:rPr>
              <a:t>incorporatio</a:t>
            </a:r>
            <a:r>
              <a:rPr lang="en-US" sz="2200" b="1" dirty="0" smtClean="0">
                <a:solidFill>
                  <a:schemeClr val="bg1"/>
                </a:solidFill>
              </a:rPr>
              <a:t>  - </a:t>
            </a:r>
            <a:r>
              <a:rPr lang="ru-RU" sz="2200" b="1" dirty="0" smtClean="0">
                <a:solidFill>
                  <a:schemeClr val="bg1"/>
                </a:solidFill>
              </a:rPr>
              <a:t> объединение, включение в свой состав.</a:t>
            </a:r>
            <a:br>
              <a:rPr lang="ru-RU" sz="2200" b="1" dirty="0" smtClean="0">
                <a:solidFill>
                  <a:schemeClr val="bg1"/>
                </a:solidFill>
              </a:rPr>
            </a:br>
            <a:r>
              <a:rPr lang="ru-RU" sz="2200" b="1" u="sng" dirty="0" smtClean="0">
                <a:solidFill>
                  <a:schemeClr val="bg1"/>
                </a:solidFill>
              </a:rPr>
              <a:t>Партитивный</a:t>
            </a:r>
            <a:r>
              <a:rPr lang="ru-RU" sz="2200" b="1" dirty="0" smtClean="0">
                <a:solidFill>
                  <a:schemeClr val="bg1"/>
                </a:solidFill>
              </a:rPr>
              <a:t> – от  </a:t>
            </a:r>
            <a:r>
              <a:rPr lang="ru-RU" sz="2200" b="1" i="1" dirty="0" smtClean="0">
                <a:solidFill>
                  <a:schemeClr val="bg1"/>
                </a:solidFill>
              </a:rPr>
              <a:t>лат. </a:t>
            </a:r>
            <a:r>
              <a:rPr lang="en-US" sz="2200" b="1" i="1" dirty="0" smtClean="0">
                <a:solidFill>
                  <a:schemeClr val="bg1"/>
                </a:solidFill>
              </a:rPr>
              <a:t>pars, </a:t>
            </a:r>
            <a:r>
              <a:rPr lang="en-US" sz="2200" b="1" i="1" dirty="0" err="1" smtClean="0">
                <a:solidFill>
                  <a:schemeClr val="bg1"/>
                </a:solidFill>
              </a:rPr>
              <a:t>partis</a:t>
            </a:r>
            <a:r>
              <a:rPr lang="en-US" sz="2200" b="1" i="1" dirty="0" smtClean="0">
                <a:solidFill>
                  <a:schemeClr val="bg1"/>
                </a:solidFill>
              </a:rPr>
              <a:t> -  </a:t>
            </a:r>
            <a:r>
              <a:rPr lang="ru-RU" sz="2200" b="1" i="1" dirty="0" smtClean="0">
                <a:solidFill>
                  <a:schemeClr val="bg1"/>
                </a:solidFill>
              </a:rPr>
              <a:t>часть.</a:t>
            </a:r>
            <a:r>
              <a:rPr lang="ru-RU" sz="2200" b="1" dirty="0"/>
              <a:t/>
            </a:r>
            <a:br>
              <a:rPr lang="ru-RU" sz="2200" b="1" dirty="0"/>
            </a:br>
            <a:r>
              <a:rPr lang="ru-RU" sz="2000" dirty="0"/>
              <a:t/>
            </a:r>
            <a:br>
              <a:rPr lang="ru-RU" sz="2000" dirty="0"/>
            </a:br>
            <a:endParaRPr lang="ru-RU"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457200" y="274638"/>
            <a:ext cx="8229600" cy="6011862"/>
          </a:xfrm>
        </p:spPr>
        <p:txBody>
          <a:bodyPr/>
          <a:lstStyle/>
          <a:p>
            <a:pPr algn="l"/>
            <a:r>
              <a:rPr lang="ru-RU" sz="2000" smtClean="0"/>
              <a:t>Стратификационные системы можно квалифицировать как по типам иерархии (инкорпоративная = </a:t>
            </a:r>
            <a:r>
              <a:rPr lang="ru-RU" sz="2000" i="1" smtClean="0"/>
              <a:t>включение</a:t>
            </a:r>
            <a:r>
              <a:rPr lang="ru-RU" sz="2000" smtClean="0"/>
              <a:t> и субординативная = </a:t>
            </a:r>
            <a:r>
              <a:rPr lang="ru-RU" sz="2000" i="1" smtClean="0"/>
              <a:t>подчинение</a:t>
            </a:r>
            <a:r>
              <a:rPr lang="ru-RU" sz="2000" smtClean="0"/>
              <a:t>), так и по числу иерархий: а) система  одной иерархии; б) система нескольких иерархий; в) система независимых уровней («автономных механизмов» по Б.Н. Головину: </a:t>
            </a:r>
            <a:r>
              <a:rPr lang="ru-RU" sz="2000" i="1" smtClean="0"/>
              <a:t>Березин Ф.М., Головин Б.Н. Общее языкознание. М., 1979, с.146-148</a:t>
            </a:r>
            <a:r>
              <a:rPr lang="ru-RU" sz="2000" smtClean="0"/>
              <a:t>), то есть таких, в которых отношения устанавливаются внутри, а не между классами единиц.</a:t>
            </a:r>
            <a:br>
              <a:rPr lang="ru-RU" sz="2000" smtClean="0"/>
            </a:br>
            <a:r>
              <a:rPr lang="ru-RU" sz="2000" smtClean="0"/>
              <a:t/>
            </a:r>
            <a:br>
              <a:rPr lang="ru-RU" sz="2000" smtClean="0"/>
            </a:br>
            <a:r>
              <a:rPr lang="ru-RU" sz="2000" b="1" smtClean="0"/>
              <a:t> И.А. Бодуэн де Куртенэ </a:t>
            </a:r>
            <a:r>
              <a:rPr lang="ru-RU" sz="2000" smtClean="0"/>
              <a:t/>
            </a:r>
            <a:br>
              <a:rPr lang="ru-RU" sz="2000" smtClean="0"/>
            </a:br>
            <a:r>
              <a:rPr lang="ru-RU" sz="2000" u="sng" smtClean="0"/>
              <a:t>три уровня</a:t>
            </a:r>
            <a:r>
              <a:rPr lang="ru-RU" sz="2000" smtClean="0"/>
              <a:t>: уровень фонем, уровень слов, уровень предложений. </a:t>
            </a:r>
            <a:br>
              <a:rPr lang="ru-RU" sz="2000" smtClean="0"/>
            </a:br>
            <a:r>
              <a:rPr lang="ru-RU" sz="2000" b="1" smtClean="0"/>
              <a:t>Э.Бенвенист</a:t>
            </a:r>
            <a:r>
              <a:rPr lang="ru-RU" sz="2000" smtClean="0"/>
              <a:t> </a:t>
            </a:r>
            <a:br>
              <a:rPr lang="ru-RU" sz="2000" smtClean="0"/>
            </a:br>
            <a:r>
              <a:rPr lang="ru-RU" sz="2000" u="sng" smtClean="0"/>
              <a:t>пять уровней</a:t>
            </a:r>
            <a:r>
              <a:rPr lang="ru-RU" sz="2000" smtClean="0"/>
              <a:t>: меризмов, фонем, морфем, слов и предложений, </a:t>
            </a:r>
            <a:r>
              <a:rPr lang="ru-RU" sz="2000" b="1" smtClean="0"/>
              <a:t>Ю.С.Степанов </a:t>
            </a:r>
            <a:r>
              <a:rPr lang="ru-RU" sz="2000" smtClean="0"/>
              <a:t/>
            </a:r>
            <a:br>
              <a:rPr lang="ru-RU" sz="2000" smtClean="0"/>
            </a:br>
            <a:r>
              <a:rPr lang="ru-RU" sz="2000" u="sng" smtClean="0"/>
              <a:t>шесть уровней</a:t>
            </a:r>
            <a:r>
              <a:rPr lang="ru-RU" sz="2000" smtClean="0"/>
              <a:t>: фонологический, морфемный, уровень слов, словосочетаний, уровень предложений и с оговорками допускает существование уровня дифференциальных признаков фонем </a:t>
            </a:r>
            <a:br>
              <a:rPr lang="ru-RU" sz="2000" smtClean="0"/>
            </a:br>
            <a:endParaRPr lang="ru-RU"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1846</Words>
  <Application>Microsoft Office PowerPoint</Application>
  <PresentationFormat>Экран (4:3)</PresentationFormat>
  <Paragraphs>94</Paragraphs>
  <Slides>27</Slides>
  <Notes>1</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27</vt:i4>
      </vt:variant>
    </vt:vector>
  </HeadingPairs>
  <TitlesOfParts>
    <vt:vector size="31" baseType="lpstr">
      <vt:lpstr>Calibri</vt:lpstr>
      <vt:lpstr>Arial</vt:lpstr>
      <vt:lpstr>Arial Black</vt:lpstr>
      <vt:lpstr>Тема Office</vt:lpstr>
      <vt:lpstr>ПРИНЦИПЫ ЯЗЫКОВОГО МОДЕЛИРОВАНИЯ.  СТРАТИФИКАЦИОННЫЕ МОДЕЛИ ЯЗЫКА                                                                                                                                             Литература  1. Березин Ф.М., Головин Б.Н. Общее языкознание. М., 1979. Гл.8. Механизмы, или уровни языка  2. Леонтьев А.А. Основы психолингвистики. М., 1997. 3. Бенвенист Э. Уровни лингвистического анализа // Общая лингвистика. М., 1974. 4. Богушевич Д.Г. Единица, функция, уровень: к проблеме классификации единиц языка. Минск, 1985. 5. Введенская Л.А., Червинский П.П. Теория и практика русской речи. Ростов-на-Дону., 1997. Тема 1. Язык: функции, элементы, уровни. 6. Кацнельсон С. Д. О понятии “уровня” в современном языкознании // Тезисы докладов на дискуссии о проблеме системности в языке, М., 1962. 7. Касевич В.Б. Семантика. Синтаксис. Морфология. М.,1983.  8. Киров Е.Ф. Теоретические проблемы моделирования языка. Казань, 1989. 9. Лэм. С.М. Очерк стратификационной грамматики. Минск, 1977. 10. Маслов Ю.С. Об основных и промежуточных ярусах в структуре языка // Вопросы языкознания, 1968, № 4. 11. Мороховская Э.Я. Основные аспекты общей теории лингвистических моделей. Киев, 1975. 12. Попова З.Д., Стернин И.А. Общее языкознание М., 2007. Тема 7. Системный аспект языка.   13. Солнцев В.М. О понятии уровня языковой системы // Вопросы языкознания. 1972. № 3.  14. Степанов Ю.С. Основы общего языкознания. М., 1975.                                                                                                 © Милютина М.Г.</vt:lpstr>
      <vt:lpstr>Моделью можно назвать образ какого-либо объекта, используемый в определенных условиях в качестве его заместителя (фотография в паспорте - модель человека).   Можно дать следующие определения модели:   1. Модель – это логическая знаковая конструкция, воспроизводящая те или иные характеристики исследуемого объекта при условии заранее определённых требований к соответствию этой конструкции объекту (А.А.Леонтьев. Основы психолингвистики. М., 1997).  2. Модель – это всякая мысленно реализованная система, которая, отображая или воспроизводя объект исследования, способна замещать его так, что её изучение даёт нам новую информацию об этом объекте (В.А.Штофф. Моделирование и философия. М.-Л., 1966). </vt:lpstr>
      <vt:lpstr>   теоретические, или идеальные модели          наглядные модели                           знаковые и логические модели   Знаковые и логические модели Ю.А.Жданов называет моделями, конструируемыми из воображаемых элементов.  </vt:lpstr>
      <vt:lpstr>Общие свойства моделей:   * условность * идеализация * изоморфизм * гомоморфизм </vt:lpstr>
      <vt:lpstr>   Основные теоретические требования к модели:   1. полнота модели - способность отражать все факты, на которые она рассчитана, на охват которых она претендует   2. простота - удобство, использования как можно меньшего числа средств (символов, правил) для достижения поставленной научной цели   3. объяснительная сила - способность модели вскрывать причины наблюдаемых фактов и предсказывать новые факты (например, модели исторического изменения слова; системы машинного перевода в очень малой степени объяснительные)   4. адекватность - свойство максимальной похожести на моделируемый объект, на оригинал, можно свести к объяснительной силе или теоретико-множественному соответствию   5. экономность - экономичное использование энергетических и временных ресурсов при применении модели   6. точность - возможность выполнения операций представляемым моделью формальным аппаратом   7. эстетические свойства - красота модели   </vt:lpstr>
      <vt:lpstr>И.И.РЕВЗИН (МОДЕЛИ ЯЗЫКА. М., 1962),  МЕЛЬЧУК И.А. (ОПЫТ ТЕОРИИ ЛИНГВИСТИЧЕСКИХ МОДЕЛЕЙ «СМЫСЛ – ТЕКСТ». М., 1974),  А.Ф.ЛОСЕВ (ВВЕДЕНИЕ В ОБЩУЮ ТЕОРИЮ ЯЗЫКОВЫХ МОДЕЛЕЙ. М., 1968),  С.М.ЛЭМ (ОЧЕРК СТРАТИФИКАЦИОННОЙ ГРАММАТИКИ. МИНСК, 1977). </vt:lpstr>
      <vt:lpstr>СООТНОШЕНИЕ МЕНЕЕ ВЫСОКИХ И БОЛЕЕ ВЫСОКИХ СТУПЕНЕЙ ОРГАНИЗОВАННОСТИ ОБЪЕКТОВ ЧАСТО ОБОЗНАЧАЕТСЯ ТЕРМИНОМ “ИЕРАРХИЧНОСТЬ” СТРУКТУР ЭТИХ ОБЪЕКТОВ.  </vt:lpstr>
      <vt:lpstr>По словам С.Д.Кацнельсона, уровневая теория  представляет собой «особую теорию строения языка, согласно которой частные сферы языковой системы располагаются одна над другой в строго регламентированном порядке» (Кацнельсон С.Д. Общее и типологическое языкознание. Л., 1986), то есть эта теория иерархического таксономического устройства языка.   Иерархии бывают различными.   С точки зрения Людмилы Алексеевны Введенской и Петра Петровича Червинского (Теория и практика русской речи. Ростов-на-Дону., 1997), иерархия – это принцип построения, организации, представления, статический принцип устройства, динамический принцип работы, соответствия функций, движения по ряду, последовательность. Возможны два различных типа иерархий по смыслу: 1) иерархии подчинения, зависимости, или, по-другому, субординации и 2) иерархии подключения, отношения части к целому (отношения инкорпорации или партитивности).  Инкорпорация – лат. incorporatio  -  объединение, включение в свой состав. Партитивный – от  лат. pars, partis -  часть.  </vt:lpstr>
      <vt:lpstr>Стратификационные системы можно квалифицировать как по типам иерархии (инкорпоративная = включение и субординативная = подчинение), так и по числу иерархий: а) система  одной иерархии; б) система нескольких иерархий; в) система независимых уровней («автономных механизмов» по Б.Н. Головину: Березин Ф.М., Головин Б.Н. Общее языкознание. М., 1979, с.146-148), то есть таких, в которых отношения устанавливаются внутри, а не между классами единиц.   И.А. Бодуэн де Куртенэ  три уровня: уровень фонем, уровень слов, уровень предложений.  Э.Бенвенист  пять уровней: меризмов, фонем, морфем, слов и предложений, Ю.С.Степанов  шесть уровней: фонологический, морфемный, уровень слов, словосочетаний, уровень предложений и с оговорками допускает существование уровня дифференциальных признаков фонем  </vt:lpstr>
      <vt:lpstr>Слайд 10</vt:lpstr>
      <vt:lpstr>С.Д.Кацнельсон охарактеризовал теорию Э.Бенвениста как процесс развёртывания речевого ряда в виде постепенного набора текста из типографских литер.     Э.Бенвенист ввёл понятие дистрибутивных и интегративных отношений между уровнями:       дистрибутивные – это отношения между единицами одного уровня;      интегративные – отношения между элементами разных уровней.   </vt:lpstr>
      <vt:lpstr>1. СВОЙСТВА ЕДИНИЦ ДАННОГО УРОВНЯ НЕ ВЫВОДИМЫ ПОЛНОСТЬЮ ИЗ СВОЙСТВ КОНСТИТУИРУЮЩИХ ИХ ЕДИНИЦ, КОТОРЫЕ ПРИНАДЛЕЖАТ БОЛЕЕ НИЗКОМУ УРОВНЮ. ПОДОБНО ТОМУ, КАК, СКАЖЕМ, СПЕЦИФИЧЕСКИЕ КАЧЕСТВА ВОДЫ НЕВОЗМОЖНО СВЕСТИ К СВОЙСТВАМ ВОДОРОДА И КИСЛОРОДА, ХАРАКТЕРИСТИКИ КОНКРЕТНОГО ПРЕДЛОЖЕНИЯ НЕЛЬЗЯ ВЫВЕСТИ ИЗ СВОЙСТВ ВХОДЯЩИХ В ЕГО СОСТАВ СЛОВ, А ОСОБЕННОСТИ СЛОВ – ИЗ ПРИЗНАКОВ ОБРАЗУЮЩИХ ИХ МОРФЕМ. Т.О. КАЖДЫЙ НОВЫЙ УРОВЕНЬ – ЭТО ВМЕСТЕ С ТЕМ И НОВОЕ КАЧЕСТВО.  2. СУЩЕСТВОВАНИЕ ОТДЕЛЬНОГО УРОВНЯ ПРЕДПОЛАГАЕТ (ЕГО АВТОНОМНОСТЬ) ПРЕДПОЛАГАЕТ, ЧТО ВСЁ ВЫСКАЗЫВАНИЕ ЦЕЛИКОМ И ПОЛНОСТЬЮ МОЖЕТ БЫТЬ ПРЕДСТАВЛЕНО В ТЕРМИНАХ ЕДИНИЦ ЭТОГО УРОВНЯ. ЕДИНИЦЫ И ИХ СОЧЕТАНИЯ ДАННОГО УРОВНЯ (ПОДСИСТЕМЫ ЯЗЫКА) ВЫСТУПАЮТ КАК СВОЕГО РОДА САМОСТОЯТЕЛЬНЫЕ ЯЗЫКИ. ТАК, ВСЁ ВЫСКАЗЫВАНИЕ МОЖНО ЗАПИСАТЬ НА «ЯЗЫКЕ СЛОВ» ИЛИ НА «ЯЗЫКЕ МОРФЕМ», ИЛИ НА «ЯЗЫКЕ ФОНЕМ»…  3. КАЖДЫЙ УРОВЕНЬ ОБЛАДАЕТ СОБСТВЕННОЙ СИНТАКТИКОЙ, Т.Е. ПРАВИЛАМИ СОЧЕТАЕМОСТИ ЕДИНИЦ. НАПРИМЕР, ЕСЛИ В РУССКОМ ЯЗЫКЕ ЭЛЕМЕНТЫ «ПАР» И «ХОД» СОЧЕТАЮТСЯ КАК МОРФЕМЫ, ТО ПРАВИЛА СИНТАКТИКИ СОСТОЯТ В УПОТРЕБЛЕНИИ ИХ В СЛЕДУЮЩЕМ ПОРЯДКЕ: СНАЧАЛА «ПАР», ЗАТЕМ «ХОД» + К ТОМУ ОБЯЗАТЕЛЬНО ИСПОЛЬЗОВАНИЕ ИНТЕРФИКСА «О» (ПАРОХОД); ЕСЛИ ЭТИ ЖЕ ЭЛЕМЕНТЫ МЫ БУДЕМ СОЧЕТАТЬ КАК СЛОВА, ТО ПРАВИЛА СИНТАКТИКИ ИЗМЕНЯТСЯ: СНАЧАЛА НУЖНО БУДЕТ УПОТРЕБИТЬ СЛОВО «ХОД», А ЗАТЕМ «ПАР», УПОТРЕБИВ ЭТО ПОСЛЕДНЕЕ В ФОРМЕ РОДИТ. ПАДЕЖА. Т.О., СООТНОШЕНИЕ УРОВНЕЙ ЯЗЫКА НЕПРОПОРЦИОНАЛЬНО. НЕЛЬЗЯ СЧИТАТЬ, ЧТО СЛОВО ОТНОСИТСЯ К МОРФЕМЕ ТАК ЖЕ, КАК МОРФЕМА ОТНОСИТСЯ К ФОНЕМЕ.   </vt:lpstr>
      <vt:lpstr>Маслов Ю. С. «Об основных и промежуточных ярусах в структуре языка»</vt:lpstr>
      <vt:lpstr>В ходе обсуждения уровневого устройства языка предлагались весьма разнообразные изображения этой модели. Её описывали в виде этажерки, спирали, незамкнутой цепи, «слоёного пирога» и других. </vt:lpstr>
      <vt:lpstr>Игорь Павлович Распопов (Система языка и её уровни // Материалы по русско-славянскому языкознанию. Воронеж, 1976) в своей модели попытался учесть не только промежуточные ярусы, но также соотнести план выражения с планом содержания: </vt:lpstr>
      <vt:lpstr>1. Стратификационная модель языка Дмитрия Георгиевича Богушевича («Единица, функция, уровень: К проблеме классификации единиц языка» Минск, 1985).  2. Стратификационная модель языка Бориса Николаевича Головина            (Березин Ф. М., Головин Б.Н. Общее языкознание. М., 1979. Гл.7. Механизмы языка).  3. Стратификационная модель Евгения Фроловича Кирова (Теоретические проблемы моделирования языка. Казань, 1989) </vt:lpstr>
      <vt:lpstr>Слайд 17</vt:lpstr>
      <vt:lpstr>«В ЦЕЛОМ СТРУКТУРУ ЯЗЫКА МЫ ВПРАВЕ НАЗЫВАТЬ МЕХАНИЗМОМ ОБЩЕНИЯ» (Б.Н.ГОЛОВИН).</vt:lpstr>
      <vt:lpstr>Слайд 19</vt:lpstr>
      <vt:lpstr> Для выполнения функции регуляции человеческой дея-тельности язык нуждается в наличии иерархически связанных рангов, располагаемых от низших к высшим:                   1-й ранг – различительная Ф                  2-й ранг – указательная Ф                  3-й ранг – номинативная Ф                  4-й ранг – релятивная Ф                  5-й ранг моделирующая Ф                  6-й ранг – описательная Ф                  7-й ранг – Ф воздействия                  8-й ранг – Ф взаимодействия  * Единицы более высокого ранга поглощают Ф единиц более низкого. </vt:lpstr>
      <vt:lpstr>ФОНЕТИЧЕСКИЙ СТРАТУМ – Ф МАНИФЕСТАЦИИ. ТАКТИЧЕСКИЙ СТРАТУМ  - Ф ЛИНЕАРИЗАЦИИ. МОРФОЛОГИЧЕСКИЙ СТРАТУМ – Ф ОФОРМЛЕНИЯ. ЭМИЧЕСКИЙ СТРАТУМ – Ф ВЫБОРА. СТРАТУМ КАТЕГОРИАЛЬНЫХ ПРИЗНАКОВ – Ф ПРОТИВОПОСТАВЛЕНИЯ. КАТЕГОРИАЛЬНЫЙ СТРАТУМ – Ф ОБОБЩЕНИЯ. СТРАТУМ КЛАССОВ – Ф КЛАССИФИКАЦИИ СТРАТУМ СИСТЕМ – Ф СИСТЕМАТИЗАЦИИ. </vt:lpstr>
      <vt:lpstr>             Стратумы                                                        Уровни   фонетический    тактический   морфологический       разговор            диалог                 общение                   =        взаимодействие       реплика             монолог             высказывание          =        воздействие        период                абзац                         ССЦ                      =        описания         фраза            тактическое        морфологическое                              предложение         предложение         =         моделирования      синтагма        словосочетание         компонент                                                                предложения          =            отношения         фонетич. слово   свободная форма   словоформа       =          наименования          слог             звук (аллофон)                          морф                             =       указания, различения  </vt:lpstr>
      <vt:lpstr> Три принципа разграничения уровней:  1. Уровни языковой системы разнородны 2. Они должны классифицироваться по функции 3. Иерархию образуют только однотипные уровни, а языковой механизм представляет собой сочетание нескольких иерархий.  По функции можно выделить 3 типа языковых уровней:  1. Уровни основных единиц: фонемный, лексемный, синтаксический и текстовый; иерархия этих уровней составляет стержень языкового механизма. 2. Уровни составляющих единиц: меризматический, морфемно-словообразовательный, уровень словосочетаний, уровень простых предложений, уровень сверхфразовых единств; единицы этих уровней представляют собой составные элементы для единиц основных уровней. 3. Уровни соединительных языковых средств: морфонологический, морфологический, синтаксический; эти средства имеют определённые грамматические значения и служат для связи основных единиц в текст.    </vt:lpstr>
      <vt:lpstr>ИЕРАРХИЯ II                ИЕРАРХИЯ I               ИЕРАРХИЯ  III                           </vt:lpstr>
      <vt:lpstr>Касевич, Вадим Борисович</vt:lpstr>
      <vt:lpstr>Герберт Саймон (американский экономист , социолог и психолог) Джерри Фодор ( американский философ и психолингвист-экспериментатор) , У. Кинч, Э. Мросс,  Марвин Минский  </vt:lpstr>
      <vt:lpstr>Фреймы выступают как сети отношений. Они различаются  по узлам-терминалам, соединяемым определенными отношениями, и по типу самих отношений. По-видимому, различие в типе фрейма как раз и соответствует самостоятельности компонентов и субкомпонентов в системе языка. Фрейм — это множество вопросов, которые необходимо задать относительно предполагаемой ситуации; на их основе происходит уточнение перечня тем, которые следует рассмотреть, и определяются методы, требуемые для этих целей.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ПРИНЦИПЫ ЯЗЫКОВОГО МОДЕЛИРОВАНИЯ.  СТРАТИФИКАЦИОННЫЕ МОДЕЛИ ЯЗЫКА                                                                   Литература  1. Березин Ф.М., Головин Б.Н. Общее языкознание. М., 1979. Гл.8. Механизмы, или уровни языка  2. Леонтьев А.А. Основы психолингвистики. М., 1997. 3. Бенвенист Э. Уровни лингвистического анализа // Общая лингвистика. М., 1974. 4. Богушевич Д.Г. Единица, функция, уровень: к проблеме классификации единиц языка. Минск, 1985. 5. Введенская Л.А., Червинский П.П.Теория и практика русской речи. Ростов-на-Дону., 1997. Тема 1. Язык: функции, элементы, уровни. 6. Кацнельсон С. Д. О понятии “уровня” в современном языкознании // Тезисы докладов на дискуссии о проблеме системности в языке, М., 1962. 7. Киров Е.Ф. Теоретические проблемы моделирования языка. Казань, 1989. 8.Лэм. С.М.. Очерк стратификационной грамматики. Минск, 1977. 9. Ю.С.Маслов. Об основных и промежуточных ярусах в структуре языка // Вопросы языкознания, 1968, № 4. 10. Мороховская Э.Я. Основные аспекты общей теории лингвистических моделей. Киев, 1975. 11. Попова З.Д., Стернин И.А. Общее языкознание М., 2007. Тема 7. Системный аспект языка.   12. Солнцев В.М. О понятии уровня языковой системы // Вопросы языкознания. 1972. № 3.  13. Степанов Ю.С. Основы общего языкознания. М., 1975. </dc:title>
  <dc:creator>Марина</dc:creator>
  <cp:lastModifiedBy>Кафедра</cp:lastModifiedBy>
  <cp:revision>49</cp:revision>
  <dcterms:created xsi:type="dcterms:W3CDTF">2010-10-20T16:49:59Z</dcterms:created>
  <dcterms:modified xsi:type="dcterms:W3CDTF">2012-02-08T11:12:16Z</dcterms:modified>
</cp:coreProperties>
</file>